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67" r:id="rId6"/>
    <p:sldId id="265" r:id="rId7"/>
    <p:sldId id="264" r:id="rId8"/>
    <p:sldId id="263" r:id="rId9"/>
    <p:sldId id="262" r:id="rId10"/>
    <p:sldId id="261" r:id="rId11"/>
    <p:sldId id="260" r:id="rId12"/>
    <p:sldId id="276" r:id="rId13"/>
    <p:sldId id="259" r:id="rId14"/>
    <p:sldId id="275" r:id="rId15"/>
    <p:sldId id="274" r:id="rId16"/>
    <p:sldId id="273" r:id="rId17"/>
    <p:sldId id="272" r:id="rId18"/>
    <p:sldId id="271" r:id="rId19"/>
    <p:sldId id="270" r:id="rId20"/>
    <p:sldId id="269" r:id="rId21"/>
    <p:sldId id="268" r:id="rId22"/>
    <p:sldId id="277" r:id="rId23"/>
    <p:sldId id="288" r:id="rId24"/>
    <p:sldId id="289" r:id="rId25"/>
    <p:sldId id="290" r:id="rId26"/>
    <p:sldId id="287" r:id="rId27"/>
    <p:sldId id="286" r:id="rId28"/>
    <p:sldId id="285" r:id="rId29"/>
    <p:sldId id="284" r:id="rId30"/>
    <p:sldId id="283" r:id="rId31"/>
    <p:sldId id="282" r:id="rId32"/>
    <p:sldId id="281" r:id="rId33"/>
    <p:sldId id="278" r:id="rId3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69" d="100"/>
          <a:sy n="69" d="100"/>
        </p:scale>
        <p:origin x="-1220" y="-8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511C91-8B12-4751-8F2A-4392BD884DFB}"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9A2F7-6B03-48EA-B0D3-896CDE7A99C8}" type="slidenum">
              <a:rPr lang="en-US" smtClean="0"/>
              <a:pPr/>
              <a:t>‹#›</a:t>
            </a:fld>
            <a:endParaRPr lang="en-US"/>
          </a:p>
        </p:txBody>
      </p:sp>
    </p:spTree>
    <p:extLst>
      <p:ext uri="{BB962C8B-B14F-4D97-AF65-F5344CB8AC3E}">
        <p14:creationId xmlns="" xmlns:p14="http://schemas.microsoft.com/office/powerpoint/2010/main" val="296678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11C91-8B12-4751-8F2A-4392BD884DFB}"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9A2F7-6B03-48EA-B0D3-896CDE7A99C8}" type="slidenum">
              <a:rPr lang="en-US" smtClean="0"/>
              <a:pPr/>
              <a:t>‹#›</a:t>
            </a:fld>
            <a:endParaRPr lang="en-US"/>
          </a:p>
        </p:txBody>
      </p:sp>
    </p:spTree>
    <p:extLst>
      <p:ext uri="{BB962C8B-B14F-4D97-AF65-F5344CB8AC3E}">
        <p14:creationId xmlns="" xmlns:p14="http://schemas.microsoft.com/office/powerpoint/2010/main" val="3429346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11C91-8B12-4751-8F2A-4392BD884DFB}"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9A2F7-6B03-48EA-B0D3-896CDE7A99C8}" type="slidenum">
              <a:rPr lang="en-US" smtClean="0"/>
              <a:pPr/>
              <a:t>‹#›</a:t>
            </a:fld>
            <a:endParaRPr lang="en-US"/>
          </a:p>
        </p:txBody>
      </p:sp>
    </p:spTree>
    <p:extLst>
      <p:ext uri="{BB962C8B-B14F-4D97-AF65-F5344CB8AC3E}">
        <p14:creationId xmlns="" xmlns:p14="http://schemas.microsoft.com/office/powerpoint/2010/main" val="283666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11C91-8B12-4751-8F2A-4392BD884DFB}"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9A2F7-6B03-48EA-B0D3-896CDE7A99C8}" type="slidenum">
              <a:rPr lang="en-US" smtClean="0"/>
              <a:pPr/>
              <a:t>‹#›</a:t>
            </a:fld>
            <a:endParaRPr lang="en-US"/>
          </a:p>
        </p:txBody>
      </p:sp>
    </p:spTree>
    <p:extLst>
      <p:ext uri="{BB962C8B-B14F-4D97-AF65-F5344CB8AC3E}">
        <p14:creationId xmlns="" xmlns:p14="http://schemas.microsoft.com/office/powerpoint/2010/main" val="110386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511C91-8B12-4751-8F2A-4392BD884DFB}"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9A2F7-6B03-48EA-B0D3-896CDE7A99C8}" type="slidenum">
              <a:rPr lang="en-US" smtClean="0"/>
              <a:pPr/>
              <a:t>‹#›</a:t>
            </a:fld>
            <a:endParaRPr lang="en-US"/>
          </a:p>
        </p:txBody>
      </p:sp>
    </p:spTree>
    <p:extLst>
      <p:ext uri="{BB962C8B-B14F-4D97-AF65-F5344CB8AC3E}">
        <p14:creationId xmlns="" xmlns:p14="http://schemas.microsoft.com/office/powerpoint/2010/main" val="3595336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511C91-8B12-4751-8F2A-4392BD884DFB}" type="datetimeFigureOut">
              <a:rPr lang="en-US" smtClean="0"/>
              <a:pPr/>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9A2F7-6B03-48EA-B0D3-896CDE7A99C8}" type="slidenum">
              <a:rPr lang="en-US" smtClean="0"/>
              <a:pPr/>
              <a:t>‹#›</a:t>
            </a:fld>
            <a:endParaRPr lang="en-US"/>
          </a:p>
        </p:txBody>
      </p:sp>
    </p:spTree>
    <p:extLst>
      <p:ext uri="{BB962C8B-B14F-4D97-AF65-F5344CB8AC3E}">
        <p14:creationId xmlns="" xmlns:p14="http://schemas.microsoft.com/office/powerpoint/2010/main" val="2848741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511C91-8B12-4751-8F2A-4392BD884DFB}" type="datetimeFigureOut">
              <a:rPr lang="en-US" smtClean="0"/>
              <a:pPr/>
              <a:t>6/3/2020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A9A2F7-6B03-48EA-B0D3-896CDE7A99C8}" type="slidenum">
              <a:rPr lang="en-US" smtClean="0"/>
              <a:pPr/>
              <a:t>‹#›</a:t>
            </a:fld>
            <a:endParaRPr lang="en-US"/>
          </a:p>
        </p:txBody>
      </p:sp>
    </p:spTree>
    <p:extLst>
      <p:ext uri="{BB962C8B-B14F-4D97-AF65-F5344CB8AC3E}">
        <p14:creationId xmlns="" xmlns:p14="http://schemas.microsoft.com/office/powerpoint/2010/main" val="347782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511C91-8B12-4751-8F2A-4392BD884DFB}" type="datetimeFigureOut">
              <a:rPr lang="en-US" smtClean="0"/>
              <a:pPr/>
              <a:t>6/3/2020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A9A2F7-6B03-48EA-B0D3-896CDE7A99C8}" type="slidenum">
              <a:rPr lang="en-US" smtClean="0"/>
              <a:pPr/>
              <a:t>‹#›</a:t>
            </a:fld>
            <a:endParaRPr lang="en-US"/>
          </a:p>
        </p:txBody>
      </p:sp>
    </p:spTree>
    <p:extLst>
      <p:ext uri="{BB962C8B-B14F-4D97-AF65-F5344CB8AC3E}">
        <p14:creationId xmlns="" xmlns:p14="http://schemas.microsoft.com/office/powerpoint/2010/main" val="279216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11C91-8B12-4751-8F2A-4392BD884DFB}" type="datetimeFigureOut">
              <a:rPr lang="en-US" smtClean="0"/>
              <a:pPr/>
              <a:t>6/3/2020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A9A2F7-6B03-48EA-B0D3-896CDE7A99C8}" type="slidenum">
              <a:rPr lang="en-US" smtClean="0"/>
              <a:pPr/>
              <a:t>‹#›</a:t>
            </a:fld>
            <a:endParaRPr lang="en-US"/>
          </a:p>
        </p:txBody>
      </p:sp>
    </p:spTree>
    <p:extLst>
      <p:ext uri="{BB962C8B-B14F-4D97-AF65-F5344CB8AC3E}">
        <p14:creationId xmlns="" xmlns:p14="http://schemas.microsoft.com/office/powerpoint/2010/main" val="2605605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511C91-8B12-4751-8F2A-4392BD884DFB}" type="datetimeFigureOut">
              <a:rPr lang="en-US" smtClean="0"/>
              <a:pPr/>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9A2F7-6B03-48EA-B0D3-896CDE7A99C8}" type="slidenum">
              <a:rPr lang="en-US" smtClean="0"/>
              <a:pPr/>
              <a:t>‹#›</a:t>
            </a:fld>
            <a:endParaRPr lang="en-US"/>
          </a:p>
        </p:txBody>
      </p:sp>
    </p:spTree>
    <p:extLst>
      <p:ext uri="{BB962C8B-B14F-4D97-AF65-F5344CB8AC3E}">
        <p14:creationId xmlns="" xmlns:p14="http://schemas.microsoft.com/office/powerpoint/2010/main" val="275022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511C91-8B12-4751-8F2A-4392BD884DFB}" type="datetimeFigureOut">
              <a:rPr lang="en-US" smtClean="0"/>
              <a:pPr/>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9A2F7-6B03-48EA-B0D3-896CDE7A99C8}" type="slidenum">
              <a:rPr lang="en-US" smtClean="0"/>
              <a:pPr/>
              <a:t>‹#›</a:t>
            </a:fld>
            <a:endParaRPr lang="en-US"/>
          </a:p>
        </p:txBody>
      </p:sp>
    </p:spTree>
    <p:extLst>
      <p:ext uri="{BB962C8B-B14F-4D97-AF65-F5344CB8AC3E}">
        <p14:creationId xmlns="" xmlns:p14="http://schemas.microsoft.com/office/powerpoint/2010/main" val="408431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5126"/>
            <a:ext cx="79057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11C91-8B12-4751-8F2A-4392BD884DFB}" type="datetimeFigureOut">
              <a:rPr lang="en-US" smtClean="0"/>
              <a:pPr/>
              <a:t>6/3/2020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9A2F7-6B03-48EA-B0D3-896CDE7A99C8}" type="slidenum">
              <a:rPr lang="en-US" smtClean="0"/>
              <a:pPr/>
              <a:t>‹#›</a:t>
            </a:fld>
            <a:endParaRPr lang="en-US"/>
          </a:p>
        </p:txBody>
      </p:sp>
    </p:spTree>
    <p:extLst>
      <p:ext uri="{BB962C8B-B14F-4D97-AF65-F5344CB8AC3E}">
        <p14:creationId xmlns="" xmlns:p14="http://schemas.microsoft.com/office/powerpoint/2010/main" val="4240457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 xmlns:a16="http://schemas.microsoft.com/office/drawing/2014/main" id="{84849044-C235-43D9-B839-3BF417D535D3}"/>
              </a:ext>
            </a:extLst>
          </p:cNvPr>
          <p:cNvSpPr/>
          <p:nvPr/>
        </p:nvSpPr>
        <p:spPr>
          <a:xfrm>
            <a:off x="757383" y="585392"/>
            <a:ext cx="7666182" cy="3885008"/>
          </a:xfrm>
          <a:prstGeom prst="rect">
            <a:avLst/>
          </a:prstGeom>
          <a:noFill/>
        </p:spPr>
        <p:txBody>
          <a:bodyPr wrap="square" lIns="91440" tIns="45720" rIns="91440" bIns="45720">
            <a:prstTxWarp prst="textCan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7200" b="1" i="1" spc="50" dirty="0">
                <a:ln w="11430">
                  <a:solidFill>
                    <a:srgbClr val="002060"/>
                  </a:solidFill>
                </a:ln>
                <a:solidFill>
                  <a:srgbClr val="C00000"/>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a:t>
            </a:r>
            <a:r>
              <a:rPr lang="ru-RU" sz="7200" b="1" i="1" spc="50" dirty="0">
                <a:ln w="11430">
                  <a:solidFill>
                    <a:srgbClr val="002060"/>
                  </a:solidFill>
                </a:ln>
                <a:solidFill>
                  <a:srgbClr val="C00000"/>
                </a:solidFill>
                <a:effectLst>
                  <a:glow rad="228600">
                    <a:schemeClr val="accent5">
                      <a:satMod val="175000"/>
                      <a:alpha val="40000"/>
                    </a:schemeClr>
                  </a:glow>
                  <a:outerShdw blurRad="76200" dist="50800" dir="5400000" algn="tl" rotWithShape="0">
                    <a:srgbClr val="000000">
                      <a:alpha val="65000"/>
                    </a:srgbClr>
                  </a:outerShdw>
                </a:effectLst>
                <a:latin typeface="Tahoma" pitchFamily="34" charset="0"/>
                <a:ea typeface="Tahoma" pitchFamily="34" charset="0"/>
                <a:cs typeface="Tahoma" pitchFamily="34" charset="0"/>
              </a:rPr>
              <a:t>И вечен шолоховский </a:t>
            </a:r>
          </a:p>
          <a:p>
            <a:pPr algn="ctr"/>
            <a:r>
              <a:rPr lang="ru-RU" sz="7200" b="1" i="1" spc="50" dirty="0">
                <a:ln w="11430">
                  <a:solidFill>
                    <a:srgbClr val="002060"/>
                  </a:solidFill>
                </a:ln>
                <a:solidFill>
                  <a:srgbClr val="C00000"/>
                </a:solidFill>
                <a:effectLst>
                  <a:glow rad="228600">
                    <a:schemeClr val="accent5">
                      <a:satMod val="175000"/>
                      <a:alpha val="40000"/>
                    </a:schemeClr>
                  </a:glow>
                  <a:outerShdw blurRad="76200" dist="50800" dir="5400000" algn="tl" rotWithShape="0">
                    <a:srgbClr val="000000">
                      <a:alpha val="65000"/>
                    </a:srgbClr>
                  </a:outerShdw>
                </a:effectLst>
                <a:latin typeface="Tahoma" pitchFamily="34" charset="0"/>
                <a:ea typeface="Tahoma" pitchFamily="34" charset="0"/>
                <a:cs typeface="Tahoma" pitchFamily="34" charset="0"/>
              </a:rPr>
              <a:t>свет »</a:t>
            </a:r>
          </a:p>
        </p:txBody>
      </p:sp>
      <p:sp>
        <p:nvSpPr>
          <p:cNvPr id="8" name="Подзаголовок 7">
            <a:extLst>
              <a:ext uri="{FF2B5EF4-FFF2-40B4-BE49-F238E27FC236}">
                <a16:creationId xmlns="" xmlns:a16="http://schemas.microsoft.com/office/drawing/2014/main" id="{FD2B75E6-6B44-4BCE-A3D6-F4E69EAAA4DC}"/>
              </a:ext>
            </a:extLst>
          </p:cNvPr>
          <p:cNvSpPr>
            <a:spLocks noGrp="1"/>
          </p:cNvSpPr>
          <p:nvPr>
            <p:ph type="subTitle" idx="1"/>
          </p:nvPr>
        </p:nvSpPr>
        <p:spPr/>
        <p:txBody>
          <a:bodyPr/>
          <a:lstStyle/>
          <a:p>
            <a:endParaRPr lang="ru-RU" dirty="0"/>
          </a:p>
          <a:p>
            <a:endParaRPr lang="ru-RU" dirty="0"/>
          </a:p>
        </p:txBody>
      </p:sp>
      <p:sp>
        <p:nvSpPr>
          <p:cNvPr id="10" name="TextBox 9">
            <a:extLst>
              <a:ext uri="{FF2B5EF4-FFF2-40B4-BE49-F238E27FC236}">
                <a16:creationId xmlns="" xmlns:a16="http://schemas.microsoft.com/office/drawing/2014/main" id="{B4A28382-F4A2-486C-BEB5-C68DE871E8CC}"/>
              </a:ext>
            </a:extLst>
          </p:cNvPr>
          <p:cNvSpPr txBox="1"/>
          <p:nvPr/>
        </p:nvSpPr>
        <p:spPr>
          <a:xfrm>
            <a:off x="1023457" y="4697817"/>
            <a:ext cx="6333688" cy="646331"/>
          </a:xfrm>
          <a:prstGeom prst="rect">
            <a:avLst/>
          </a:prstGeom>
          <a:noFill/>
        </p:spPr>
        <p:txBody>
          <a:bodyPr wrap="square" rtlCol="0">
            <a:spAutoFit/>
          </a:bodyPr>
          <a:lstStyle/>
          <a:p>
            <a:pPr algn="ctr"/>
            <a:r>
              <a:rPr lang="ru-RU" dirty="0">
                <a:solidFill>
                  <a:srgbClr val="002060"/>
                </a:solidFill>
                <a:latin typeface="Impact" panose="020B0806030902050204" pitchFamily="34" charset="0"/>
              </a:rPr>
              <a:t>Электронная презентация к 115-летию со дня рождения Михаила Александровича Шолохова</a:t>
            </a:r>
          </a:p>
        </p:txBody>
      </p:sp>
    </p:spTree>
    <p:extLst>
      <p:ext uri="{BB962C8B-B14F-4D97-AF65-F5344CB8AC3E}">
        <p14:creationId xmlns="" xmlns:p14="http://schemas.microsoft.com/office/powerpoint/2010/main" val="3068610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FE702A6B-2E5B-468E-AE6A-4BA33CFB1D04}"/>
              </a:ext>
            </a:extLst>
          </p:cNvPr>
          <p:cNvSpPr/>
          <p:nvPr/>
        </p:nvSpPr>
        <p:spPr>
          <a:xfrm>
            <a:off x="847290" y="515421"/>
            <a:ext cx="7533312" cy="5909310"/>
          </a:xfrm>
          <a:prstGeom prst="rect">
            <a:avLst/>
          </a:prstGeom>
        </p:spPr>
        <p:txBody>
          <a:bodyPr wrap="square">
            <a:spAutoFit/>
          </a:bodyPr>
          <a:lstStyle/>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Седьмая часть четвертой книги вышла в свет в 1937-1938 годах, восьмая — в 1940 году. </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Критики уже давно поставили это произведение Шолохова в один ряд с романом Толстого «Война и мир». «Тихий Дон» стал классикой русского романа 20-го века, его включили в школьную и вузовскую программу, на нем выросло не одно поколение школьников и студентов.</a:t>
            </a:r>
          </a:p>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Произведение было переведено на многие языки.</a:t>
            </a:r>
            <a:endPar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В 1932 году вышла первая книга его романа "Поднятая целина" о коллективизации. Произведение было объявлено совершенным образцом литературы социалистического реализма и вскоре вошло во все школьные программы, став обязательным для изучения.</a:t>
            </a:r>
            <a:endPar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В 1956 году вышел его рассказ "Судьба человека".</a:t>
            </a:r>
            <a:endPar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В 1960 году была опубликована вторая книга романа "Поднятая целина".</a:t>
            </a:r>
            <a:endPar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В 1965 году писатель стал лауреатом Нобелевской премии по литературе "за художественную силу и цельность эпоса о Донском казачестве в переломное для России время". Премию Шолохов передал на постройку школы на своей родине — в станице Вёшенской Ростовской области.</a:t>
            </a:r>
            <a:endPar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В последние годы Михаил Шолохов работал над романом "Они сражались за Родину". В это время станица Вёшенская стала местом паломничества. В гостях у Шолохова бывали посетители не только из России, но и с различных уголков мира.</a:t>
            </a:r>
            <a:endPar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92479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27D94504-813E-4C22-8679-106F9EED4BDA}"/>
              </a:ext>
            </a:extLst>
          </p:cNvPr>
          <p:cNvSpPr/>
          <p:nvPr/>
        </p:nvSpPr>
        <p:spPr>
          <a:xfrm>
            <a:off x="2798916" y="6180"/>
            <a:ext cx="3546164" cy="707886"/>
          </a:xfrm>
          <a:prstGeom prst="rect">
            <a:avLst/>
          </a:prstGeom>
        </p:spPr>
        <p:txBody>
          <a:bodyPr wrap="none">
            <a:spAutoFit/>
          </a:bodyPr>
          <a:lstStyle/>
          <a:p>
            <a:pPr algn="ctr"/>
            <a:r>
              <a:rPr lang="ru-RU" sz="4000" b="1" dirty="0">
                <a:solidFill>
                  <a:srgbClr val="002060"/>
                </a:solidFill>
                <a:latin typeface="Times New Roman" panose="02020603050405020304" pitchFamily="18" charset="0"/>
                <a:cs typeface="Times New Roman" panose="02020603050405020304" pitchFamily="18" charset="0"/>
              </a:rPr>
              <a:t>Личная жизнь</a:t>
            </a:r>
          </a:p>
        </p:txBody>
      </p:sp>
      <p:sp>
        <p:nvSpPr>
          <p:cNvPr id="6" name="Прямоугольник 5">
            <a:extLst>
              <a:ext uri="{FF2B5EF4-FFF2-40B4-BE49-F238E27FC236}">
                <a16:creationId xmlns="" xmlns:a16="http://schemas.microsoft.com/office/drawing/2014/main" id="{8F7B50C6-6473-4B44-92AA-68BDAE628367}"/>
              </a:ext>
            </a:extLst>
          </p:cNvPr>
          <p:cNvSpPr/>
          <p:nvPr/>
        </p:nvSpPr>
        <p:spPr>
          <a:xfrm>
            <a:off x="939567" y="753381"/>
            <a:ext cx="4957893" cy="3139321"/>
          </a:xfrm>
          <a:prstGeom prst="rect">
            <a:avLst/>
          </a:prstGeom>
        </p:spPr>
        <p:txBody>
          <a:bodyPr wrap="square">
            <a:spAutoFit/>
          </a:bodyPr>
          <a:lstStyle/>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Свою личную жизнь Михаил Шолохов устроил в 1924-м, когда повел под венец Марию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Громославскую</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Он любил ее сестру Лидию, но по настоянию отца девушки – станичного атамана, вынужден был сочетаться браком со старшей дочерью. </a:t>
            </a:r>
          </a:p>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Спустя два года в семье родилась дочь Светлана, в 1930 году сын Александр. В 1935 году супруги стали родителями сына Михаила, а через три года семья пополнилась еще одним членом – дочерью Марией. </a:t>
            </a:r>
            <a:endParaRPr lang="ru-RU"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4" descr="https://nationmagazine.ru/upload/medialibrary/71d/71d0e73540db9d76a3adce4dffdfa5ec.JPG">
            <a:extLst>
              <a:ext uri="{FF2B5EF4-FFF2-40B4-BE49-F238E27FC236}">
                <a16:creationId xmlns="" xmlns:a16="http://schemas.microsoft.com/office/drawing/2014/main" id="{86526983-E1F6-45C0-8892-761A8C822F85}"/>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34890" y="927563"/>
            <a:ext cx="1944999" cy="2460424"/>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11" descr="img139">
            <a:extLst>
              <a:ext uri="{FF2B5EF4-FFF2-40B4-BE49-F238E27FC236}">
                <a16:creationId xmlns="" xmlns:a16="http://schemas.microsoft.com/office/drawing/2014/main" id="{A7293C01-0AC0-4AC2-8754-AFCC6C1A531D}"/>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28318" y="4311940"/>
            <a:ext cx="3035206" cy="1950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Прямоугольник 8">
            <a:extLst>
              <a:ext uri="{FF2B5EF4-FFF2-40B4-BE49-F238E27FC236}">
                <a16:creationId xmlns="" xmlns:a16="http://schemas.microsoft.com/office/drawing/2014/main" id="{EAF63502-C782-49B4-92DF-8F7C7EE185D1}"/>
              </a:ext>
            </a:extLst>
          </p:cNvPr>
          <p:cNvSpPr/>
          <p:nvPr/>
        </p:nvSpPr>
        <p:spPr>
          <a:xfrm>
            <a:off x="6492992" y="3496004"/>
            <a:ext cx="1585627" cy="523220"/>
          </a:xfrm>
          <a:prstGeom prst="rect">
            <a:avLst/>
          </a:prstGeom>
        </p:spPr>
        <p:txBody>
          <a:bodyPr wrap="none">
            <a:spAutoFit/>
          </a:bodyPr>
          <a:lstStyle/>
          <a:p>
            <a:pPr algn="ctr"/>
            <a:r>
              <a:rPr lang="ru-RU" altLang="ru-RU" sz="1400" dirty="0">
                <a:solidFill>
                  <a:srgbClr val="002060"/>
                </a:solidFill>
                <a:latin typeface="Times New Roman" panose="02020603050405020304" pitchFamily="18" charset="0"/>
                <a:cs typeface="Times New Roman" panose="02020603050405020304" pitchFamily="18" charset="0"/>
              </a:rPr>
              <a:t>Михаил Шолохов </a:t>
            </a:r>
          </a:p>
          <a:p>
            <a:pPr algn="ctr"/>
            <a:r>
              <a:rPr lang="ru-RU" altLang="ru-RU" sz="1400" dirty="0">
                <a:solidFill>
                  <a:srgbClr val="002060"/>
                </a:solidFill>
                <a:latin typeface="Times New Roman" panose="02020603050405020304" pitchFamily="18" charset="0"/>
                <a:cs typeface="Times New Roman" panose="02020603050405020304" pitchFamily="18" charset="0"/>
              </a:rPr>
              <a:t>с женой Марией</a:t>
            </a:r>
          </a:p>
        </p:txBody>
      </p:sp>
      <p:sp>
        <p:nvSpPr>
          <p:cNvPr id="10" name="Прямоугольник 9">
            <a:extLst>
              <a:ext uri="{FF2B5EF4-FFF2-40B4-BE49-F238E27FC236}">
                <a16:creationId xmlns="" xmlns:a16="http://schemas.microsoft.com/office/drawing/2014/main" id="{0FA71AF5-5D83-4841-8A21-8F218305078A}"/>
              </a:ext>
            </a:extLst>
          </p:cNvPr>
          <p:cNvSpPr/>
          <p:nvPr/>
        </p:nvSpPr>
        <p:spPr>
          <a:xfrm>
            <a:off x="4299360" y="5714814"/>
            <a:ext cx="2361500" cy="307777"/>
          </a:xfrm>
          <a:prstGeom prst="rect">
            <a:avLst/>
          </a:prstGeom>
        </p:spPr>
        <p:txBody>
          <a:bodyPr wrap="square">
            <a:spAutoFit/>
          </a:bodyPr>
          <a:lstStyle/>
          <a:p>
            <a:pPr algn="ctr"/>
            <a:r>
              <a:rPr lang="ru-RU" altLang="ru-RU" sz="1400" dirty="0">
                <a:solidFill>
                  <a:srgbClr val="002060"/>
                </a:solidFill>
                <a:latin typeface="Times New Roman" panose="02020603050405020304" pitchFamily="18" charset="0"/>
                <a:cs typeface="Times New Roman" panose="02020603050405020304" pitchFamily="18" charset="0"/>
              </a:rPr>
              <a:t>Семья Шолоховых</a:t>
            </a:r>
          </a:p>
        </p:txBody>
      </p:sp>
    </p:spTree>
    <p:extLst>
      <p:ext uri="{BB962C8B-B14F-4D97-AF65-F5344CB8AC3E}">
        <p14:creationId xmlns="" xmlns:p14="http://schemas.microsoft.com/office/powerpoint/2010/main" val="150210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670F31BB-CFDC-4AD6-94CB-701A2B5B422C}"/>
              </a:ext>
            </a:extLst>
          </p:cNvPr>
          <p:cNvSpPr/>
          <p:nvPr/>
        </p:nvSpPr>
        <p:spPr>
          <a:xfrm>
            <a:off x="1367406" y="580746"/>
            <a:ext cx="5490594" cy="400110"/>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В браке они прожили 60 лет.</a:t>
            </a:r>
          </a:p>
        </p:txBody>
      </p:sp>
      <p:pic>
        <p:nvPicPr>
          <p:cNvPr id="11" name="Picture 22" descr="img138">
            <a:extLst>
              <a:ext uri="{FF2B5EF4-FFF2-40B4-BE49-F238E27FC236}">
                <a16:creationId xmlns="" xmlns:a16="http://schemas.microsoft.com/office/drawing/2014/main" id="{007B184F-CE1F-4FF0-831B-62AE2E988B6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819653" y="1394699"/>
            <a:ext cx="3117252" cy="4068602"/>
          </a:xfrm>
          <a:prstGeom prst="rect">
            <a:avLst/>
          </a:prstGeom>
          <a:noFill/>
        </p:spPr>
      </p:pic>
      <p:pic>
        <p:nvPicPr>
          <p:cNvPr id="12" name="Picture 21" descr="img148">
            <a:extLst>
              <a:ext uri="{FF2B5EF4-FFF2-40B4-BE49-F238E27FC236}">
                <a16:creationId xmlns="" xmlns:a16="http://schemas.microsoft.com/office/drawing/2014/main" id="{C9417FC7-5910-454C-85FE-51403E3D2916}"/>
              </a:ext>
            </a:extLst>
          </p:cNvPr>
          <p:cNvPicPr>
            <a:picLocks noGrp="1" noChangeAspect="1" noChangeArrowheads="1"/>
          </p:cNvPicPr>
          <p:nvPr>
            <p:ph sz="half" idx="1"/>
          </p:nvPr>
        </p:nvPicPr>
        <p:blipFill>
          <a:blip r:embed="rId3">
            <a:extLst>
              <a:ext uri="{28A0092B-C50C-407E-A947-70E740481C1C}">
                <a14:useLocalDpi xmlns="" xmlns:a14="http://schemas.microsoft.com/office/drawing/2010/main" val="0"/>
              </a:ext>
            </a:extLst>
          </a:blip>
          <a:srcRect/>
          <a:stretch>
            <a:fillRect/>
          </a:stretch>
        </p:blipFill>
        <p:spPr>
          <a:xfrm>
            <a:off x="5003800" y="1644241"/>
            <a:ext cx="2953065" cy="4068603"/>
          </a:xfrm>
          <a:noFill/>
        </p:spPr>
      </p:pic>
      <p:sp>
        <p:nvSpPr>
          <p:cNvPr id="3" name="Прямоугольник 2">
            <a:extLst>
              <a:ext uri="{FF2B5EF4-FFF2-40B4-BE49-F238E27FC236}">
                <a16:creationId xmlns="" xmlns:a16="http://schemas.microsoft.com/office/drawing/2014/main" id="{16C3C071-3748-4790-B761-BEFD2C4959E6}"/>
              </a:ext>
            </a:extLst>
          </p:cNvPr>
          <p:cNvSpPr/>
          <p:nvPr/>
        </p:nvSpPr>
        <p:spPr>
          <a:xfrm>
            <a:off x="2269222" y="6008429"/>
            <a:ext cx="4572000" cy="307777"/>
          </a:xfrm>
          <a:prstGeom prst="rect">
            <a:avLst/>
          </a:prstGeom>
        </p:spPr>
        <p:txBody>
          <a:bodyPr>
            <a:spAutoFit/>
          </a:bodyPr>
          <a:lstStyle/>
          <a:p>
            <a:pPr algn="ctr"/>
            <a:r>
              <a:rPr lang="ru-RU" altLang="ru-RU" sz="1400" dirty="0">
                <a:solidFill>
                  <a:srgbClr val="002060"/>
                </a:solidFill>
                <a:latin typeface="Times New Roman" panose="02020603050405020304" pitchFamily="18" charset="0"/>
                <a:cs typeface="Times New Roman" panose="02020603050405020304" pitchFamily="18" charset="0"/>
              </a:rPr>
              <a:t>Михаил Александрович и Мария Петровна</a:t>
            </a:r>
            <a:endParaRPr lang="ru-RU"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712010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9A4C54AF-C9B2-4D93-9FBE-68BE2904377A}"/>
              </a:ext>
            </a:extLst>
          </p:cNvPr>
          <p:cNvSpPr/>
          <p:nvPr/>
        </p:nvSpPr>
        <p:spPr>
          <a:xfrm>
            <a:off x="928281" y="215905"/>
            <a:ext cx="7287444" cy="707886"/>
          </a:xfrm>
          <a:prstGeom prst="rect">
            <a:avLst/>
          </a:prstGeom>
        </p:spPr>
        <p:txBody>
          <a:bodyPr wrap="none">
            <a:spAutoFit/>
          </a:bodyPr>
          <a:lstStyle/>
          <a:p>
            <a:pPr algn="ctr"/>
            <a:r>
              <a:rPr lang="ru-RU" sz="4000" b="1" dirty="0">
                <a:solidFill>
                  <a:srgbClr val="002060"/>
                </a:solidFill>
                <a:latin typeface="Times New Roman" panose="02020603050405020304" pitchFamily="18" charset="0"/>
                <a:cs typeface="Times New Roman" panose="02020603050405020304" pitchFamily="18" charset="0"/>
              </a:rPr>
              <a:t>Великая Отечественная война</a:t>
            </a:r>
          </a:p>
        </p:txBody>
      </p:sp>
      <p:sp>
        <p:nvSpPr>
          <p:cNvPr id="5" name="Прямоугольник 4">
            <a:extLst>
              <a:ext uri="{FF2B5EF4-FFF2-40B4-BE49-F238E27FC236}">
                <a16:creationId xmlns="" xmlns:a16="http://schemas.microsoft.com/office/drawing/2014/main" id="{21C40CD2-0B69-4136-842C-41676234033B}"/>
              </a:ext>
            </a:extLst>
          </p:cNvPr>
          <p:cNvSpPr/>
          <p:nvPr/>
        </p:nvSpPr>
        <p:spPr>
          <a:xfrm>
            <a:off x="4781729" y="1792444"/>
            <a:ext cx="3481431" cy="3693319"/>
          </a:xfrm>
          <a:prstGeom prst="rect">
            <a:avLst/>
          </a:prstGeom>
        </p:spPr>
        <p:txBody>
          <a:bodyPr wrap="square">
            <a:spAutoFit/>
          </a:bodyPr>
          <a:lstStyle/>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В годы Великой Отечествен-ной войны (1941-1945) </a:t>
            </a:r>
          </a:p>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Михаил Шолохов работал военным корреспондентом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Совинформбюро</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газет "Правда" и "Красная звезда".      </a:t>
            </a:r>
          </a:p>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Он публиковал фронтовые очерки, рассказ "Наука ненависти" (1942), а также роман "Они сражались за Родину" (1943-1944), который был задуман как трилогия, но не был окончен.</a:t>
            </a:r>
            <a:endPar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7" descr="img151">
            <a:extLst>
              <a:ext uri="{FF2B5EF4-FFF2-40B4-BE49-F238E27FC236}">
                <a16:creationId xmlns="" xmlns:a16="http://schemas.microsoft.com/office/drawing/2014/main" id="{4EC1324E-AA55-4787-B51F-43E02E23E56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80840" y="1319463"/>
            <a:ext cx="3455987" cy="446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Прямоугольник 6">
            <a:extLst>
              <a:ext uri="{FF2B5EF4-FFF2-40B4-BE49-F238E27FC236}">
                <a16:creationId xmlns="" xmlns:a16="http://schemas.microsoft.com/office/drawing/2014/main" id="{17EAE93F-8530-4F18-BD77-46FCADB782D0}"/>
              </a:ext>
            </a:extLst>
          </p:cNvPr>
          <p:cNvSpPr/>
          <p:nvPr/>
        </p:nvSpPr>
        <p:spPr>
          <a:xfrm>
            <a:off x="1048625" y="6058763"/>
            <a:ext cx="3120704" cy="523220"/>
          </a:xfrm>
          <a:prstGeom prst="rect">
            <a:avLst/>
          </a:prstGeom>
        </p:spPr>
        <p:txBody>
          <a:bodyPr wrap="square">
            <a:spAutoFit/>
          </a:bodyPr>
          <a:lstStyle/>
          <a:p>
            <a:pPr algn="ctr"/>
            <a:r>
              <a:rPr lang="ru-RU" altLang="ru-RU" sz="1400" dirty="0">
                <a:solidFill>
                  <a:srgbClr val="002060"/>
                </a:solidFill>
                <a:latin typeface="Times New Roman" panose="02020603050405020304" pitchFamily="18" charset="0"/>
                <a:cs typeface="Times New Roman" panose="02020603050405020304" pitchFamily="18" charset="0"/>
              </a:rPr>
              <a:t>Шолохов военный корреспондент «Правды». 1941</a:t>
            </a:r>
            <a:endParaRPr lang="ru-RU"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12920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03C40F80-55F5-42CB-A235-6C0C28A1DEF7}"/>
              </a:ext>
            </a:extLst>
          </p:cNvPr>
          <p:cNvSpPr/>
          <p:nvPr/>
        </p:nvSpPr>
        <p:spPr>
          <a:xfrm>
            <a:off x="817925" y="753539"/>
            <a:ext cx="3815085" cy="5078313"/>
          </a:xfrm>
          <a:prstGeom prst="rect">
            <a:avLst/>
          </a:prstGeom>
        </p:spPr>
        <p:txBody>
          <a:bodyPr wrap="square">
            <a:spAutoFit/>
          </a:bodyPr>
          <a:lstStyle/>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В фонд обороны СССР писатель передал Государственную премию, присужденную в 1941 году за роман "Тихий Дон", на свои собственные средства приобрел для фронта четыре новые ракетные установки.</a:t>
            </a:r>
            <a:endPar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Михаил Шолохов был награжден орденом Отечественной войны I степени, многочисленными медалями. </a:t>
            </a:r>
          </a:p>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Он отличался честностью, мужеством и непокорностью, так же, как и герои его произведений. Он не боялся спорить с руководством страны, он разговаривал со Сталиным на равных, в то время, когда другие творческие люди даже не решались поднять на него глаза.</a:t>
            </a:r>
            <a:endParaRPr lang="ru-RU"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8" descr="img135">
            <a:extLst>
              <a:ext uri="{FF2B5EF4-FFF2-40B4-BE49-F238E27FC236}">
                <a16:creationId xmlns="" xmlns:a16="http://schemas.microsoft.com/office/drawing/2014/main" id="{8119C863-16E4-44AC-816E-68AE27CE4FED}"/>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42735" y="552545"/>
            <a:ext cx="3502025" cy="224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9" descr="img138">
            <a:extLst>
              <a:ext uri="{FF2B5EF4-FFF2-40B4-BE49-F238E27FC236}">
                <a16:creationId xmlns="" xmlns:a16="http://schemas.microsoft.com/office/drawing/2014/main" id="{9E65F0A0-86A0-4F45-A921-6004BA80B24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42735" y="3674947"/>
            <a:ext cx="3600450" cy="227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Прямоугольник 6">
            <a:extLst>
              <a:ext uri="{FF2B5EF4-FFF2-40B4-BE49-F238E27FC236}">
                <a16:creationId xmlns="" xmlns:a16="http://schemas.microsoft.com/office/drawing/2014/main" id="{491EADC3-1D51-445B-860F-51F38FA06A7F}"/>
              </a:ext>
            </a:extLst>
          </p:cNvPr>
          <p:cNvSpPr/>
          <p:nvPr/>
        </p:nvSpPr>
        <p:spPr>
          <a:xfrm>
            <a:off x="5513026" y="3084943"/>
            <a:ext cx="2027223" cy="307777"/>
          </a:xfrm>
          <a:prstGeom prst="rect">
            <a:avLst/>
          </a:prstGeom>
        </p:spPr>
        <p:txBody>
          <a:bodyPr wrap="none">
            <a:spAutoFit/>
          </a:bodyPr>
          <a:lstStyle/>
          <a:p>
            <a:pPr algn="ctr"/>
            <a:r>
              <a:rPr lang="ru-RU" altLang="ru-RU" sz="1400" dirty="0">
                <a:solidFill>
                  <a:srgbClr val="002060"/>
                </a:solidFill>
                <a:latin typeface="Times New Roman" panose="02020603050405020304" pitchFamily="18" charset="0"/>
                <a:cs typeface="Times New Roman" panose="02020603050405020304" pitchFamily="18" charset="0"/>
              </a:rPr>
              <a:t>Западный фронт, 1941 г.</a:t>
            </a:r>
          </a:p>
        </p:txBody>
      </p:sp>
    </p:spTree>
    <p:extLst>
      <p:ext uri="{BB962C8B-B14F-4D97-AF65-F5344CB8AC3E}">
        <p14:creationId xmlns="" xmlns:p14="http://schemas.microsoft.com/office/powerpoint/2010/main" val="128884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04841" y="2498"/>
            <a:ext cx="4821063" cy="707886"/>
          </a:xfrm>
          <a:prstGeom prst="rect">
            <a:avLst/>
          </a:prstGeom>
        </p:spPr>
        <p:txBody>
          <a:bodyPr wrap="none">
            <a:spAutoFit/>
          </a:bodyPr>
          <a:lstStyle/>
          <a:p>
            <a:pPr algn="ctr"/>
            <a:r>
              <a:rPr lang="ru-RU" sz="4000" b="1" dirty="0" smtClean="0">
                <a:solidFill>
                  <a:srgbClr val="002060"/>
                </a:solidFill>
                <a:latin typeface="Times New Roman" panose="02020603050405020304" pitchFamily="18" charset="0"/>
                <a:cs typeface="Times New Roman" panose="02020603050405020304" pitchFamily="18" charset="0"/>
              </a:rPr>
              <a:t>Шолохов - писатель</a:t>
            </a:r>
            <a:endParaRPr lang="ru-RU" sz="4000" b="1" dirty="0">
              <a:solidFill>
                <a:srgbClr val="002060"/>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209851" y="824502"/>
            <a:ext cx="2489848" cy="954107"/>
          </a:xfrm>
          <a:prstGeom prst="rect">
            <a:avLst/>
          </a:prstGeom>
        </p:spPr>
        <p:txBody>
          <a:bodyPr wrap="none">
            <a:spAutoFit/>
          </a:bodyPr>
          <a:lstStyle/>
          <a:p>
            <a:pPr algn="ctr"/>
            <a:r>
              <a:rPr lang="ru-RU" sz="2800" b="1" dirty="0" smtClean="0">
                <a:solidFill>
                  <a:srgbClr val="002060"/>
                </a:solidFill>
                <a:latin typeface="Times New Roman" panose="02020603050405020304" pitchFamily="18" charset="0"/>
                <a:cs typeface="Times New Roman" panose="02020603050405020304" pitchFamily="18" charset="0"/>
              </a:rPr>
              <a:t>Произведения</a:t>
            </a:r>
          </a:p>
          <a:p>
            <a:pPr algn="ct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909836" y="1572699"/>
            <a:ext cx="4572000" cy="2308324"/>
          </a:xfrm>
          <a:prstGeom prst="rect">
            <a:avLst/>
          </a:prstGeom>
        </p:spPr>
        <p:txBody>
          <a:bodyPr>
            <a:spAutoFit/>
          </a:bodyPr>
          <a:lstStyle/>
          <a:p>
            <a:pPr>
              <a:buFont typeface="Wingdings" pitchFamily="2" charset="2"/>
              <a:buChar char="Ø"/>
            </a:pPr>
            <a:r>
              <a:rPr lang="ru-RU"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Донские рассказы</a:t>
            </a:r>
          </a:p>
          <a:p>
            <a:pPr>
              <a:buFont typeface="Wingdings" pitchFamily="2" charset="2"/>
              <a:buChar char="Ø"/>
            </a:pPr>
            <a:r>
              <a:rPr lang="ru-RU" dirty="0" smtClean="0">
                <a:solidFill>
                  <a:srgbClr val="002060"/>
                </a:solidFill>
                <a:latin typeface="Times New Roman" panose="02020603050405020304" pitchFamily="18" charset="0"/>
                <a:cs typeface="Times New Roman" panose="02020603050405020304" pitchFamily="18" charset="0"/>
              </a:rPr>
              <a:t>  Лазоревая степь</a:t>
            </a:r>
          </a:p>
          <a:p>
            <a:pPr>
              <a:buFont typeface="Wingdings" pitchFamily="2" charset="2"/>
              <a:buChar char="Ø"/>
            </a:pPr>
            <a:r>
              <a:rPr lang="ru-RU" dirty="0" smtClean="0">
                <a:solidFill>
                  <a:srgbClr val="002060"/>
                </a:solidFill>
                <a:latin typeface="Times New Roman" panose="02020603050405020304" pitchFamily="18" charset="0"/>
                <a:cs typeface="Times New Roman" panose="02020603050405020304" pitchFamily="18" charset="0"/>
              </a:rPr>
              <a:t>  Тихий Дон</a:t>
            </a:r>
          </a:p>
          <a:p>
            <a:pPr>
              <a:buFont typeface="Wingdings" pitchFamily="2" charset="2"/>
              <a:buChar char="Ø"/>
            </a:pPr>
            <a:r>
              <a:rPr lang="ru-RU" dirty="0" smtClean="0">
                <a:solidFill>
                  <a:srgbClr val="002060"/>
                </a:solidFill>
                <a:latin typeface="Times New Roman" panose="02020603050405020304" pitchFamily="18" charset="0"/>
                <a:cs typeface="Times New Roman" panose="02020603050405020304" pitchFamily="18" charset="0"/>
              </a:rPr>
              <a:t>  Поднятая целина</a:t>
            </a:r>
          </a:p>
          <a:p>
            <a:pPr>
              <a:buFont typeface="Wingdings" pitchFamily="2" charset="2"/>
              <a:buChar char="Ø"/>
            </a:pPr>
            <a:r>
              <a:rPr lang="ru-RU" dirty="0" smtClean="0">
                <a:solidFill>
                  <a:srgbClr val="002060"/>
                </a:solidFill>
                <a:latin typeface="Times New Roman" panose="02020603050405020304" pitchFamily="18" charset="0"/>
                <a:cs typeface="Times New Roman" panose="02020603050405020304" pitchFamily="18" charset="0"/>
              </a:rPr>
              <a:t>  Они сражались за Родину</a:t>
            </a:r>
          </a:p>
          <a:p>
            <a:pPr>
              <a:buFont typeface="Wingdings" pitchFamily="2" charset="2"/>
              <a:buChar char="Ø"/>
            </a:pPr>
            <a:r>
              <a:rPr lang="ru-RU" dirty="0" smtClean="0">
                <a:solidFill>
                  <a:srgbClr val="002060"/>
                </a:solidFill>
                <a:latin typeface="Times New Roman" panose="02020603050405020304" pitchFamily="18" charset="0"/>
                <a:cs typeface="Times New Roman" panose="02020603050405020304" pitchFamily="18" charset="0"/>
              </a:rPr>
              <a:t>  Наука ненависти</a:t>
            </a:r>
          </a:p>
          <a:p>
            <a:pPr>
              <a:buFont typeface="Wingdings" pitchFamily="2" charset="2"/>
              <a:buChar char="Ø"/>
            </a:pPr>
            <a:r>
              <a:rPr lang="ru-RU" dirty="0" smtClean="0">
                <a:solidFill>
                  <a:srgbClr val="002060"/>
                </a:solidFill>
                <a:latin typeface="Times New Roman" panose="02020603050405020304" pitchFamily="18" charset="0"/>
                <a:cs typeface="Times New Roman" panose="02020603050405020304" pitchFamily="18" charset="0"/>
              </a:rPr>
              <a:t>  Слово о Родине</a:t>
            </a:r>
          </a:p>
          <a:p>
            <a:pPr>
              <a:buFont typeface="Wingdings" pitchFamily="2" charset="2"/>
              <a:buChar char="Ø"/>
            </a:pPr>
            <a:r>
              <a:rPr lang="ru-RU" dirty="0" smtClean="0">
                <a:solidFill>
                  <a:srgbClr val="002060"/>
                </a:solidFill>
                <a:latin typeface="Times New Roman" panose="02020603050405020304" pitchFamily="18" charset="0"/>
                <a:cs typeface="Times New Roman" panose="02020603050405020304" pitchFamily="18" charset="0"/>
              </a:rPr>
              <a:t>  Судьба человека</a:t>
            </a:r>
            <a:endParaRPr lang="ru-RU" dirty="0"/>
          </a:p>
        </p:txBody>
      </p:sp>
      <p:pic>
        <p:nvPicPr>
          <p:cNvPr id="7174" name="Picture 6" descr="C:\Users\Bibl-PK-7\Desktop\шолохов\2842235_1.jpg"/>
          <p:cNvPicPr>
            <a:picLocks noChangeAspect="1" noChangeArrowheads="1"/>
          </p:cNvPicPr>
          <p:nvPr/>
        </p:nvPicPr>
        <p:blipFill>
          <a:blip r:embed="rId2" cstate="print"/>
          <a:srcRect/>
          <a:stretch>
            <a:fillRect/>
          </a:stretch>
        </p:blipFill>
        <p:spPr bwMode="auto">
          <a:xfrm>
            <a:off x="3999922" y="803418"/>
            <a:ext cx="1382713" cy="2090737"/>
          </a:xfrm>
          <a:prstGeom prst="rect">
            <a:avLst/>
          </a:prstGeom>
          <a:noFill/>
        </p:spPr>
      </p:pic>
      <p:pic>
        <p:nvPicPr>
          <p:cNvPr id="7175" name="Picture 7" descr="C:\Users\Bibl-PK-7\Desktop\шолохов\028.jpg"/>
          <p:cNvPicPr>
            <a:picLocks noChangeAspect="1" noChangeArrowheads="1"/>
          </p:cNvPicPr>
          <p:nvPr/>
        </p:nvPicPr>
        <p:blipFill>
          <a:blip r:embed="rId3"/>
          <a:srcRect/>
          <a:stretch>
            <a:fillRect/>
          </a:stretch>
        </p:blipFill>
        <p:spPr bwMode="auto">
          <a:xfrm>
            <a:off x="5481781" y="1283853"/>
            <a:ext cx="1271698" cy="1729509"/>
          </a:xfrm>
          <a:prstGeom prst="rect">
            <a:avLst/>
          </a:prstGeom>
          <a:noFill/>
        </p:spPr>
      </p:pic>
      <p:pic>
        <p:nvPicPr>
          <p:cNvPr id="7176" name="Picture 8" descr="C:\Users\Bibl-PK-7\Desktop\шолохов\h1001_w1001_5c7e4f3bf2c51500b4157c1582526004.jpg"/>
          <p:cNvPicPr>
            <a:picLocks noChangeAspect="1" noChangeArrowheads="1"/>
          </p:cNvPicPr>
          <p:nvPr/>
        </p:nvPicPr>
        <p:blipFill>
          <a:blip r:embed="rId4" cstate="print"/>
          <a:srcRect/>
          <a:stretch>
            <a:fillRect/>
          </a:stretch>
        </p:blipFill>
        <p:spPr bwMode="auto">
          <a:xfrm>
            <a:off x="6954982" y="1182255"/>
            <a:ext cx="1617230" cy="2389182"/>
          </a:xfrm>
          <a:prstGeom prst="rect">
            <a:avLst/>
          </a:prstGeom>
          <a:noFill/>
        </p:spPr>
      </p:pic>
      <p:pic>
        <p:nvPicPr>
          <p:cNvPr id="7177" name="Picture 9" descr="C:\Users\Bibl-PK-7\Desktop\шолохов\1005962915.jpg"/>
          <p:cNvPicPr>
            <a:picLocks noChangeAspect="1" noChangeArrowheads="1"/>
          </p:cNvPicPr>
          <p:nvPr/>
        </p:nvPicPr>
        <p:blipFill>
          <a:blip r:embed="rId5" cstate="print"/>
          <a:srcRect/>
          <a:stretch>
            <a:fillRect/>
          </a:stretch>
        </p:blipFill>
        <p:spPr bwMode="auto">
          <a:xfrm>
            <a:off x="4176281" y="3140363"/>
            <a:ext cx="1710476" cy="2172854"/>
          </a:xfrm>
          <a:prstGeom prst="rect">
            <a:avLst/>
          </a:prstGeom>
          <a:noFill/>
        </p:spPr>
      </p:pic>
      <p:pic>
        <p:nvPicPr>
          <p:cNvPr id="7178" name="Picture 10" descr="C:\Users\Bibl-PK-7\Desktop\шолохов\1013029629.jpg"/>
          <p:cNvPicPr>
            <a:picLocks noChangeAspect="1" noChangeArrowheads="1"/>
          </p:cNvPicPr>
          <p:nvPr/>
        </p:nvPicPr>
        <p:blipFill>
          <a:blip r:embed="rId6" cstate="print"/>
          <a:srcRect/>
          <a:stretch>
            <a:fillRect/>
          </a:stretch>
        </p:blipFill>
        <p:spPr bwMode="auto">
          <a:xfrm>
            <a:off x="2463512" y="3934690"/>
            <a:ext cx="1673621" cy="2514023"/>
          </a:xfrm>
          <a:prstGeom prst="rect">
            <a:avLst/>
          </a:prstGeom>
          <a:noFill/>
        </p:spPr>
      </p:pic>
      <p:pic>
        <p:nvPicPr>
          <p:cNvPr id="7179" name="Picture 11" descr="C:\Users\Bibl-PK-7\Desktop\шолохов\3.jpg"/>
          <p:cNvPicPr>
            <a:picLocks noChangeAspect="1" noChangeArrowheads="1"/>
          </p:cNvPicPr>
          <p:nvPr/>
        </p:nvPicPr>
        <p:blipFill>
          <a:blip r:embed="rId7" cstate="print"/>
          <a:srcRect/>
          <a:stretch>
            <a:fillRect/>
          </a:stretch>
        </p:blipFill>
        <p:spPr bwMode="auto">
          <a:xfrm>
            <a:off x="469611" y="4057405"/>
            <a:ext cx="1654752" cy="2511957"/>
          </a:xfrm>
          <a:prstGeom prst="rect">
            <a:avLst/>
          </a:prstGeom>
          <a:noFill/>
        </p:spPr>
      </p:pic>
      <p:pic>
        <p:nvPicPr>
          <p:cNvPr id="7180" name="Picture 12" descr="C:\Users\Bibl-PK-7\Desktop\шолохов\shop_items_catalog_image5277.jpg"/>
          <p:cNvPicPr>
            <a:picLocks noChangeAspect="1" noChangeArrowheads="1"/>
          </p:cNvPicPr>
          <p:nvPr/>
        </p:nvPicPr>
        <p:blipFill>
          <a:blip r:embed="rId8" cstate="print"/>
          <a:srcRect/>
          <a:stretch>
            <a:fillRect/>
          </a:stretch>
        </p:blipFill>
        <p:spPr bwMode="auto">
          <a:xfrm>
            <a:off x="6038561" y="3815943"/>
            <a:ext cx="1849293" cy="2646047"/>
          </a:xfrm>
          <a:prstGeom prst="rect">
            <a:avLst/>
          </a:prstGeom>
          <a:noFill/>
        </p:spPr>
      </p:pic>
    </p:spTree>
    <p:extLst>
      <p:ext uri="{BB962C8B-B14F-4D97-AF65-F5344CB8AC3E}">
        <p14:creationId xmlns="" xmlns:p14="http://schemas.microsoft.com/office/powerpoint/2010/main" val="3752249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05669" y="168786"/>
            <a:ext cx="5047673" cy="954107"/>
          </a:xfrm>
          <a:prstGeom prst="rect">
            <a:avLst/>
          </a:prstGeom>
        </p:spPr>
        <p:txBody>
          <a:bodyPr wrap="square">
            <a:spAutoFit/>
          </a:bodyPr>
          <a:lstStyle/>
          <a:p>
            <a:r>
              <a:rPr lang="ru-RU" sz="2800" b="1" dirty="0" smtClean="0">
                <a:solidFill>
                  <a:srgbClr val="002060"/>
                </a:solidFill>
                <a:latin typeface="Times New Roman" pitchFamily="18" charset="0"/>
                <a:cs typeface="Times New Roman" pitchFamily="18" charset="0"/>
              </a:rPr>
              <a:t>Повесть «Судьба человека»</a:t>
            </a:r>
          </a:p>
          <a:p>
            <a:endParaRPr lang="ru-RU" sz="2800" b="1" dirty="0">
              <a:solidFill>
                <a:srgbClr val="002060"/>
              </a:solidFill>
              <a:latin typeface="Times New Roman" pitchFamily="18" charset="0"/>
              <a:cs typeface="Times New Roman" pitchFamily="18" charset="0"/>
            </a:endParaRPr>
          </a:p>
        </p:txBody>
      </p:sp>
      <p:sp>
        <p:nvSpPr>
          <p:cNvPr id="5" name="Прямоугольник 4"/>
          <p:cNvSpPr/>
          <p:nvPr/>
        </p:nvSpPr>
        <p:spPr>
          <a:xfrm>
            <a:off x="822035" y="788004"/>
            <a:ext cx="7583055" cy="2031325"/>
          </a:xfrm>
          <a:prstGeom prst="rect">
            <a:avLst/>
          </a:prstGeom>
        </p:spPr>
        <p:txBody>
          <a:bodyPr wrap="square">
            <a:spAutoFit/>
          </a:bodyPr>
          <a:lstStyle/>
          <a:p>
            <a:r>
              <a:rPr lang="ru-RU" dirty="0" smtClean="0">
                <a:solidFill>
                  <a:srgbClr val="002060"/>
                </a:solidFill>
                <a:latin typeface="Times New Roman" pitchFamily="18" charset="0"/>
                <a:cs typeface="Times New Roman" pitchFamily="18" charset="0"/>
              </a:rPr>
              <a:t>    В повести «Судьба человека» (1956) впервые поднята тема военнопленных в Великой Отечественной войне. Сквозной жизнеутверждающий мотив рассказа - вера в доброе, человеческое, социально-прогрессивное, утверждение подвига. Повесть была написана, чтобы напомнить о тех ужасах, которые больше не должны повториться. В небольшом по объему произведении перед читателями проходит жизнь героя, вобравшая в себя судьбу страны. </a:t>
            </a:r>
          </a:p>
        </p:txBody>
      </p:sp>
      <p:sp>
        <p:nvSpPr>
          <p:cNvPr id="6" name="Прямоугольник 5"/>
          <p:cNvSpPr/>
          <p:nvPr/>
        </p:nvSpPr>
        <p:spPr>
          <a:xfrm>
            <a:off x="2706030" y="2671702"/>
            <a:ext cx="3762312" cy="523220"/>
          </a:xfrm>
          <a:prstGeom prst="rect">
            <a:avLst/>
          </a:prstGeom>
        </p:spPr>
        <p:txBody>
          <a:bodyPr wrap="none">
            <a:spAutoFit/>
          </a:bodyPr>
          <a:lstStyle/>
          <a:p>
            <a:r>
              <a:rPr lang="ru-RU" sz="2800" b="1" dirty="0" smtClean="0">
                <a:solidFill>
                  <a:srgbClr val="002060"/>
                </a:solidFill>
                <a:latin typeface="Times New Roman" pitchFamily="18" charset="0"/>
                <a:cs typeface="Times New Roman" pitchFamily="18" charset="0"/>
              </a:rPr>
              <a:t>Образ главного героя.</a:t>
            </a:r>
            <a:endParaRPr lang="ru-RU" sz="2800" b="1" dirty="0">
              <a:solidFill>
                <a:srgbClr val="002060"/>
              </a:solidFill>
              <a:latin typeface="Times New Roman" pitchFamily="18" charset="0"/>
              <a:cs typeface="Times New Roman" pitchFamily="18" charset="0"/>
            </a:endParaRPr>
          </a:p>
        </p:txBody>
      </p:sp>
      <p:sp>
        <p:nvSpPr>
          <p:cNvPr id="7" name="Прямоугольник 6"/>
          <p:cNvSpPr/>
          <p:nvPr/>
        </p:nvSpPr>
        <p:spPr>
          <a:xfrm>
            <a:off x="3486680" y="3454357"/>
            <a:ext cx="5149330" cy="3139321"/>
          </a:xfrm>
          <a:prstGeom prst="rect">
            <a:avLst/>
          </a:prstGeom>
        </p:spPr>
        <p:txBody>
          <a:bodyPr wrap="square">
            <a:spAutoFit/>
          </a:bodyPr>
          <a:lstStyle/>
          <a:p>
            <a:r>
              <a:rPr lang="ru-RU" dirty="0" smtClean="0">
                <a:solidFill>
                  <a:srgbClr val="002060"/>
                </a:solidFill>
                <a:latin typeface="Times New Roman" pitchFamily="18" charset="0"/>
                <a:cs typeface="Times New Roman" pitchFamily="18" charset="0"/>
              </a:rPr>
              <a:t>    Андрей Соколов — советский человек, мирный труженик, ненавидящий войну, отнявшую у него всю семью, счастье, надежду на лучшее. Оставшись одиноким, Соколов не утратил человечность, он смог разглядеть и пригреть около себя бездомного мальчика. Писатель заканчивает рассказ уверенностью в том, что около плеча Андрея Соколова поднимется новый человек, готовый преодолеть любые испытания судьбы. Творчество Шолохова оценено по достоинству. </a:t>
            </a:r>
          </a:p>
        </p:txBody>
      </p:sp>
      <p:pic>
        <p:nvPicPr>
          <p:cNvPr id="8" name="Picture 8" descr="img134"/>
          <p:cNvPicPr>
            <a:picLocks noGrp="1" noChangeAspect="1" noChangeArrowheads="1"/>
          </p:cNvPicPr>
          <p:nvPr>
            <p:ph sz="half" idx="1"/>
          </p:nvPr>
        </p:nvPicPr>
        <p:blipFill>
          <a:blip r:embed="rId2"/>
          <a:srcRect/>
          <a:stretch>
            <a:fillRect/>
          </a:stretch>
        </p:blipFill>
        <p:spPr>
          <a:xfrm>
            <a:off x="296142" y="3273974"/>
            <a:ext cx="3195207" cy="3248608"/>
          </a:xfrm>
          <a:noFill/>
        </p:spPr>
      </p:pic>
    </p:spTree>
    <p:extLst>
      <p:ext uri="{BB962C8B-B14F-4D97-AF65-F5344CB8AC3E}">
        <p14:creationId xmlns="" xmlns:p14="http://schemas.microsoft.com/office/powerpoint/2010/main" val="3151881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06867" y="214926"/>
            <a:ext cx="5832302" cy="523220"/>
          </a:xfrm>
          <a:prstGeom prst="rect">
            <a:avLst/>
          </a:prstGeom>
        </p:spPr>
        <p:txBody>
          <a:bodyPr wrap="none">
            <a:spAutoFit/>
          </a:bodyPr>
          <a:lstStyle/>
          <a:p>
            <a:r>
              <a:rPr lang="ru-RU" sz="2800" b="1" dirty="0" smtClean="0">
                <a:solidFill>
                  <a:srgbClr val="002060"/>
                </a:solidFill>
                <a:latin typeface="Times New Roman" pitchFamily="18" charset="0"/>
                <a:cs typeface="Times New Roman" pitchFamily="18" charset="0"/>
              </a:rPr>
              <a:t>Роман «Они сражались за Родину»</a:t>
            </a:r>
            <a:endParaRPr lang="ru-RU" sz="2800" b="1" dirty="0">
              <a:solidFill>
                <a:srgbClr val="002060"/>
              </a:solidFill>
              <a:latin typeface="Times New Roman" pitchFamily="18" charset="0"/>
              <a:cs typeface="Times New Roman" pitchFamily="18" charset="0"/>
            </a:endParaRPr>
          </a:p>
        </p:txBody>
      </p:sp>
      <p:sp>
        <p:nvSpPr>
          <p:cNvPr id="5" name="Прямоугольник 4"/>
          <p:cNvSpPr/>
          <p:nvPr/>
        </p:nvSpPr>
        <p:spPr>
          <a:xfrm>
            <a:off x="720431" y="923656"/>
            <a:ext cx="4248733" cy="5576911"/>
          </a:xfrm>
          <a:prstGeom prst="rect">
            <a:avLst/>
          </a:prstGeom>
        </p:spPr>
        <p:txBody>
          <a:bodyPr wrap="square">
            <a:spAutoFit/>
          </a:bodyPr>
          <a:lstStyle/>
          <a:p>
            <a:pPr>
              <a:lnSpc>
                <a:spcPct val="90000"/>
              </a:lnSpc>
            </a:pPr>
            <a:r>
              <a:rPr lang="ru-RU" dirty="0" smtClean="0">
                <a:solidFill>
                  <a:srgbClr val="002060"/>
                </a:solidFill>
                <a:latin typeface="Times New Roman" pitchFamily="18" charset="0"/>
                <a:cs typeface="Times New Roman" pitchFamily="18" charset="0"/>
              </a:rPr>
              <a:t>    В 1943 году Шолохов начал работу над романом «Они сражались за Родину». Произведение повествует о тяжелых днях отступления под натиском мощной военной машины Германии, о смертельной схватке под Сталинградом, переломившей весь ход войны. </a:t>
            </a:r>
          </a:p>
          <a:p>
            <a:pPr>
              <a:lnSpc>
                <a:spcPct val="90000"/>
              </a:lnSpc>
            </a:pPr>
            <a:r>
              <a:rPr lang="ru-RU" dirty="0" smtClean="0">
                <a:solidFill>
                  <a:srgbClr val="002060"/>
                </a:solidFill>
                <a:latin typeface="Times New Roman" pitchFamily="18" charset="0"/>
                <a:cs typeface="Times New Roman" pitchFamily="18" charset="0"/>
              </a:rPr>
              <a:t>Шолохов  поставил целью изобразить подвиг народа в Отечественной войне. </a:t>
            </a:r>
          </a:p>
          <a:p>
            <a:pPr>
              <a:lnSpc>
                <a:spcPct val="90000"/>
              </a:lnSpc>
            </a:pPr>
            <a:r>
              <a:rPr lang="ru-RU" dirty="0" smtClean="0">
                <a:solidFill>
                  <a:srgbClr val="002060"/>
                </a:solidFill>
                <a:latin typeface="Times New Roman" pitchFamily="18" charset="0"/>
                <a:cs typeface="Times New Roman" pitchFamily="18" charset="0"/>
              </a:rPr>
              <a:t>    В романе «Они сражались за Родину» глубоко раскрыт русский национальный характер, ярко проявившийся в дни тяжелых испытаний. Героизм русских людей в романе лишен внешне блестящего проявления и предстает перед нами в ратных буднях трагически, а порой и комически. Такое изображение войны приводит читателя к выводу, что героическое не в отдельных подвигах советских солдат, а что вся фронтовая жизнь — подвиг. </a:t>
            </a:r>
          </a:p>
          <a:p>
            <a:pPr>
              <a:lnSpc>
                <a:spcPct val="90000"/>
              </a:lnSpc>
            </a:pPr>
            <a:endParaRPr lang="ru-RU" dirty="0" smtClean="0">
              <a:solidFill>
                <a:srgbClr val="002060"/>
              </a:solidFill>
              <a:latin typeface="Times New Roman" pitchFamily="18" charset="0"/>
              <a:cs typeface="Times New Roman" pitchFamily="18" charset="0"/>
            </a:endParaRPr>
          </a:p>
        </p:txBody>
      </p:sp>
      <p:pic>
        <p:nvPicPr>
          <p:cNvPr id="6" name="Picture 11" descr="сканирование0005"/>
          <p:cNvPicPr>
            <a:picLocks noGrp="1" noChangeAspect="1" noChangeArrowheads="1"/>
          </p:cNvPicPr>
          <p:nvPr>
            <p:ph sz="half" idx="4294967295"/>
          </p:nvPr>
        </p:nvPicPr>
        <p:blipFill>
          <a:blip r:embed="rId2"/>
          <a:srcRect/>
          <a:stretch>
            <a:fillRect/>
          </a:stretch>
        </p:blipFill>
        <p:spPr>
          <a:xfrm>
            <a:off x="4993266" y="1191347"/>
            <a:ext cx="3725862" cy="4692650"/>
          </a:xfrm>
          <a:prstGeom prst="rect">
            <a:avLst/>
          </a:prstGeom>
          <a:noFill/>
        </p:spPr>
      </p:pic>
    </p:spTree>
    <p:extLst>
      <p:ext uri="{BB962C8B-B14F-4D97-AF65-F5344CB8AC3E}">
        <p14:creationId xmlns="" xmlns:p14="http://schemas.microsoft.com/office/powerpoint/2010/main" val="3467015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11093" y="214926"/>
            <a:ext cx="4480587" cy="523220"/>
          </a:xfrm>
          <a:prstGeom prst="rect">
            <a:avLst/>
          </a:prstGeom>
        </p:spPr>
        <p:txBody>
          <a:bodyPr wrap="none">
            <a:spAutoFit/>
          </a:bodyPr>
          <a:lstStyle/>
          <a:p>
            <a:pPr algn="ctr"/>
            <a:r>
              <a:rPr lang="ru-RU" sz="2800" b="1" dirty="0" smtClean="0">
                <a:solidFill>
                  <a:srgbClr val="002060"/>
                </a:solidFill>
                <a:latin typeface="Times New Roman" pitchFamily="18" charset="0"/>
                <a:cs typeface="Times New Roman" pitchFamily="18" charset="0"/>
              </a:rPr>
              <a:t>Роман «Поднятая целина»</a:t>
            </a:r>
            <a:endParaRPr lang="ru-RU" sz="2800" b="1" dirty="0">
              <a:solidFill>
                <a:srgbClr val="002060"/>
              </a:solidFill>
              <a:latin typeface="Times New Roman" pitchFamily="18" charset="0"/>
              <a:cs typeface="Times New Roman" pitchFamily="18" charset="0"/>
            </a:endParaRPr>
          </a:p>
        </p:txBody>
      </p:sp>
      <p:sp>
        <p:nvSpPr>
          <p:cNvPr id="5" name="Прямоугольник 4"/>
          <p:cNvSpPr/>
          <p:nvPr/>
        </p:nvSpPr>
        <p:spPr>
          <a:xfrm>
            <a:off x="1380872" y="1614395"/>
            <a:ext cx="2664655" cy="3582519"/>
          </a:xfrm>
          <a:prstGeom prst="rect">
            <a:avLst/>
          </a:prstGeom>
        </p:spPr>
        <p:txBody>
          <a:bodyPr wrap="square">
            <a:spAutoFit/>
          </a:bodyPr>
          <a:lstStyle/>
          <a:p>
            <a:pPr>
              <a:lnSpc>
                <a:spcPct val="90000"/>
              </a:lnSpc>
            </a:pPr>
            <a:r>
              <a:rPr lang="ru-RU" dirty="0" smtClean="0">
                <a:solidFill>
                  <a:srgbClr val="002060"/>
                </a:solidFill>
                <a:latin typeface="Times New Roman" pitchFamily="18" charset="0"/>
                <a:cs typeface="Times New Roman" pitchFamily="18" charset="0"/>
              </a:rPr>
              <a:t>    Роман посвящён великому перелому, который произошёл в деревне в годы коллективизации сельского хозяйства. </a:t>
            </a:r>
          </a:p>
          <a:p>
            <a:pPr>
              <a:lnSpc>
                <a:spcPct val="90000"/>
              </a:lnSpc>
            </a:pPr>
            <a:r>
              <a:rPr lang="ru-RU" dirty="0" smtClean="0">
                <a:solidFill>
                  <a:srgbClr val="002060"/>
                </a:solidFill>
                <a:latin typeface="Times New Roman" pitchFamily="18" charset="0"/>
                <a:cs typeface="Times New Roman" pitchFamily="18" charset="0"/>
              </a:rPr>
              <a:t>    Основа романа – изображение процесса идейной переделки и воспитания трудящихся в духе социализма под руководством Коммунистической партии.</a:t>
            </a:r>
          </a:p>
        </p:txBody>
      </p:sp>
      <p:pic>
        <p:nvPicPr>
          <p:cNvPr id="4097" name="Picture 1" descr="C:\Users\Bibl-PK-7\Desktop\шолохов\GMZSH_KP-22800___Kniga__Podnyataya_celina._Roman_v_2-h_kn._1979_g._1.jpg"/>
          <p:cNvPicPr>
            <a:picLocks noChangeAspect="1" noChangeArrowheads="1"/>
          </p:cNvPicPr>
          <p:nvPr/>
        </p:nvPicPr>
        <p:blipFill>
          <a:blip r:embed="rId2"/>
          <a:srcRect/>
          <a:stretch>
            <a:fillRect/>
          </a:stretch>
        </p:blipFill>
        <p:spPr bwMode="auto">
          <a:xfrm>
            <a:off x="4114041" y="1046017"/>
            <a:ext cx="3459777" cy="4994565"/>
          </a:xfrm>
          <a:prstGeom prst="rect">
            <a:avLst/>
          </a:prstGeom>
          <a:noFill/>
        </p:spPr>
      </p:pic>
    </p:spTree>
    <p:extLst>
      <p:ext uri="{BB962C8B-B14F-4D97-AF65-F5344CB8AC3E}">
        <p14:creationId xmlns="" xmlns:p14="http://schemas.microsoft.com/office/powerpoint/2010/main" val="1337850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18670" y="187218"/>
            <a:ext cx="4763163" cy="523220"/>
          </a:xfrm>
          <a:prstGeom prst="rect">
            <a:avLst/>
          </a:prstGeom>
        </p:spPr>
        <p:txBody>
          <a:bodyPr wrap="none">
            <a:spAutoFit/>
          </a:bodyPr>
          <a:lstStyle/>
          <a:p>
            <a:pPr algn="ctr"/>
            <a:r>
              <a:rPr lang="ru-RU" sz="2800" b="1" dirty="0" smtClean="0">
                <a:solidFill>
                  <a:srgbClr val="002060"/>
                </a:solidFill>
                <a:latin typeface="Times New Roman" pitchFamily="18" charset="0"/>
                <a:cs typeface="Times New Roman" pitchFamily="18" charset="0"/>
              </a:rPr>
              <a:t>Первая книга романа (1932)</a:t>
            </a:r>
            <a:endParaRPr lang="ru-RU" sz="2800" b="1" dirty="0">
              <a:solidFill>
                <a:srgbClr val="002060"/>
              </a:solidFill>
              <a:latin typeface="Times New Roman" pitchFamily="18" charset="0"/>
              <a:cs typeface="Times New Roman" pitchFamily="18" charset="0"/>
            </a:endParaRPr>
          </a:p>
        </p:txBody>
      </p:sp>
      <p:pic>
        <p:nvPicPr>
          <p:cNvPr id="6" name="Picture 9" descr="сканирование0004"/>
          <p:cNvPicPr>
            <a:picLocks noGrp="1" noChangeAspect="1" noChangeArrowheads="1"/>
          </p:cNvPicPr>
          <p:nvPr>
            <p:ph sz="half" idx="1"/>
          </p:nvPr>
        </p:nvPicPr>
        <p:blipFill>
          <a:blip r:embed="rId2"/>
          <a:srcRect/>
          <a:stretch>
            <a:fillRect/>
          </a:stretch>
        </p:blipFill>
        <p:spPr>
          <a:xfrm>
            <a:off x="703552" y="1013259"/>
            <a:ext cx="3671887" cy="4968875"/>
          </a:xfrm>
          <a:noFill/>
        </p:spPr>
      </p:pic>
      <p:sp>
        <p:nvSpPr>
          <p:cNvPr id="7" name="Прямоугольник 6"/>
          <p:cNvSpPr/>
          <p:nvPr/>
        </p:nvSpPr>
        <p:spPr>
          <a:xfrm>
            <a:off x="4595000" y="1369807"/>
            <a:ext cx="3108124" cy="4302716"/>
          </a:xfrm>
          <a:prstGeom prst="rect">
            <a:avLst/>
          </a:prstGeom>
        </p:spPr>
        <p:txBody>
          <a:bodyPr wrap="square">
            <a:spAutoFit/>
          </a:bodyPr>
          <a:lstStyle/>
          <a:p>
            <a:pPr>
              <a:lnSpc>
                <a:spcPct val="80000"/>
              </a:lnSpc>
            </a:pPr>
            <a:r>
              <a:rPr lang="ru-RU" dirty="0" smtClean="0"/>
              <a:t>    </a:t>
            </a:r>
            <a:r>
              <a:rPr lang="ru-RU" dirty="0" smtClean="0">
                <a:solidFill>
                  <a:srgbClr val="002060"/>
                </a:solidFill>
                <a:latin typeface="Times New Roman" pitchFamily="18" charset="0"/>
                <a:cs typeface="Times New Roman" pitchFamily="18" charset="0"/>
              </a:rPr>
              <a:t>Здесь во всю силу звучал пафос социальных преобразований, крушения старых форм собственности, трудного становления новых общественных отношений. Типичные образы коммунистов Давыдова,  </a:t>
            </a:r>
            <a:r>
              <a:rPr lang="ru-RU" dirty="0" err="1" smtClean="0">
                <a:solidFill>
                  <a:srgbClr val="002060"/>
                </a:solidFill>
                <a:latin typeface="Times New Roman" pitchFamily="18" charset="0"/>
                <a:cs typeface="Times New Roman" pitchFamily="18" charset="0"/>
              </a:rPr>
              <a:t>Размётнова</a:t>
            </a:r>
            <a:r>
              <a:rPr lang="ru-RU" dirty="0" smtClean="0">
                <a:solidFill>
                  <a:srgbClr val="002060"/>
                </a:solidFill>
                <a:latin typeface="Times New Roman" pitchFamily="18" charset="0"/>
                <a:cs typeface="Times New Roman" pitchFamily="18" charset="0"/>
              </a:rPr>
              <a:t> и </a:t>
            </a:r>
            <a:r>
              <a:rPr lang="ru-RU" dirty="0" err="1" smtClean="0">
                <a:solidFill>
                  <a:srgbClr val="002060"/>
                </a:solidFill>
                <a:latin typeface="Times New Roman" pitchFamily="18" charset="0"/>
                <a:cs typeface="Times New Roman" pitchFamily="18" charset="0"/>
              </a:rPr>
              <a:t>Нагульнова</a:t>
            </a:r>
            <a:r>
              <a:rPr lang="ru-RU" dirty="0" smtClean="0">
                <a:solidFill>
                  <a:srgbClr val="002060"/>
                </a:solidFill>
                <a:latin typeface="Times New Roman" pitchFamily="18" charset="0"/>
                <a:cs typeface="Times New Roman" pitchFamily="18" charset="0"/>
              </a:rPr>
              <a:t>, их яркие, глубоко индивидуализированные характеры помогли раскрыть смысл важнейших исторических событий, участниками и творцами которых являются герои романа, осознавшие цель своей жизни в служении великому народному делу. </a:t>
            </a:r>
          </a:p>
        </p:txBody>
      </p:sp>
    </p:spTree>
    <p:extLst>
      <p:ext uri="{BB962C8B-B14F-4D97-AF65-F5344CB8AC3E}">
        <p14:creationId xmlns="" xmlns:p14="http://schemas.microsoft.com/office/powerpoint/2010/main" val="290572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 xmlns:a16="http://schemas.microsoft.com/office/drawing/2014/main" id="{E2A45889-24DF-4285-9A61-723CEDEB3502}"/>
              </a:ext>
            </a:extLst>
          </p:cNvPr>
          <p:cNvSpPr>
            <a:spLocks noGrp="1"/>
          </p:cNvSpPr>
          <p:nvPr>
            <p:ph idx="1"/>
          </p:nvPr>
        </p:nvSpPr>
        <p:spPr>
          <a:xfrm>
            <a:off x="746617" y="813732"/>
            <a:ext cx="4202885" cy="5052838"/>
          </a:xfrm>
        </p:spPr>
        <p:txBody>
          <a:bodyPr>
            <a:normAutofit/>
          </a:bodyPr>
          <a:lstStyle/>
          <a:p>
            <a:pPr marL="0" indent="0">
              <a:buNone/>
            </a:pPr>
            <a:r>
              <a:rPr lang="ru-RU" b="1" i="1" dirty="0">
                <a:solidFill>
                  <a:srgbClr val="002060"/>
                </a:solidFill>
                <a:latin typeface="Times New Roman" panose="02020603050405020304" pitchFamily="18" charset="0"/>
                <a:cs typeface="Times New Roman" panose="02020603050405020304" pitchFamily="18" charset="0"/>
              </a:rPr>
              <a:t>…Чем же ещё может быть оправдана жизнь и работа каждого из нас, если не доверием народа, если не признанием того, что ты отдаёшь народу, Родине все свои силы и способности…</a:t>
            </a:r>
          </a:p>
          <a:p>
            <a:pPr marL="0" indent="0">
              <a:buNone/>
            </a:pPr>
            <a:endParaRPr lang="ru-RU" b="1" i="1" dirty="0">
              <a:solidFill>
                <a:srgbClr val="002060"/>
              </a:solidFill>
              <a:latin typeface="Times New Roman" panose="02020603050405020304" pitchFamily="18" charset="0"/>
              <a:cs typeface="Times New Roman" panose="02020603050405020304" pitchFamily="18" charset="0"/>
            </a:endParaRPr>
          </a:p>
          <a:p>
            <a:pPr marL="0" indent="0" algn="ctr">
              <a:buNone/>
            </a:pPr>
            <a:r>
              <a:rPr lang="ru-RU" b="1" i="1" dirty="0">
                <a:solidFill>
                  <a:srgbClr val="002060"/>
                </a:solidFill>
                <a:latin typeface="Times New Roman" panose="02020603050405020304" pitchFamily="18" charset="0"/>
                <a:cs typeface="Times New Roman" panose="02020603050405020304" pitchFamily="18" charset="0"/>
              </a:rPr>
              <a:t>                       М. Шолохов</a:t>
            </a:r>
          </a:p>
        </p:txBody>
      </p:sp>
      <p:pic>
        <p:nvPicPr>
          <p:cNvPr id="6" name="Picture 21" descr="img155">
            <a:extLst>
              <a:ext uri="{FF2B5EF4-FFF2-40B4-BE49-F238E27FC236}">
                <a16:creationId xmlns="" xmlns:a16="http://schemas.microsoft.com/office/drawing/2014/main" id="{961EFCAA-1281-4EA4-8DD3-1274FD60CD8E}"/>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9916"/>
          <a:stretch/>
        </p:blipFill>
        <p:spPr bwMode="auto">
          <a:xfrm>
            <a:off x="5401819" y="360727"/>
            <a:ext cx="3557624" cy="5529136"/>
          </a:xfrm>
          <a:prstGeom prst="rect">
            <a:avLst/>
          </a:prstGeom>
          <a:noFill/>
          <a:ln>
            <a:noFill/>
          </a:ln>
          <a:effectLst>
            <a:softEdge rad="127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16230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57411" y="168746"/>
            <a:ext cx="4721550" cy="523220"/>
          </a:xfrm>
          <a:prstGeom prst="rect">
            <a:avLst/>
          </a:prstGeom>
        </p:spPr>
        <p:txBody>
          <a:bodyPr wrap="none">
            <a:spAutoFit/>
          </a:bodyPr>
          <a:lstStyle/>
          <a:p>
            <a:pPr algn="ctr"/>
            <a:r>
              <a:rPr lang="ru-RU" sz="2800" b="1" dirty="0" smtClean="0">
                <a:solidFill>
                  <a:srgbClr val="002060"/>
                </a:solidFill>
                <a:latin typeface="Times New Roman" pitchFamily="18" charset="0"/>
                <a:cs typeface="Times New Roman" pitchFamily="18" charset="0"/>
              </a:rPr>
              <a:t>Вторая книга романа (1959)</a:t>
            </a:r>
            <a:endParaRPr lang="ru-RU" sz="2800" b="1" dirty="0">
              <a:solidFill>
                <a:srgbClr val="002060"/>
              </a:solidFill>
              <a:latin typeface="Times New Roman" pitchFamily="18" charset="0"/>
              <a:cs typeface="Times New Roman" pitchFamily="18" charset="0"/>
            </a:endParaRPr>
          </a:p>
        </p:txBody>
      </p:sp>
      <p:sp>
        <p:nvSpPr>
          <p:cNvPr id="5" name="Прямоугольник 4"/>
          <p:cNvSpPr/>
          <p:nvPr/>
        </p:nvSpPr>
        <p:spPr>
          <a:xfrm>
            <a:off x="1103792" y="1092727"/>
            <a:ext cx="2590777" cy="4967514"/>
          </a:xfrm>
          <a:prstGeom prst="rect">
            <a:avLst/>
          </a:prstGeom>
        </p:spPr>
        <p:txBody>
          <a:bodyPr wrap="square">
            <a:spAutoFit/>
          </a:bodyPr>
          <a:lstStyle/>
          <a:p>
            <a:pPr>
              <a:lnSpc>
                <a:spcPct val="80000"/>
              </a:lnSpc>
            </a:pPr>
            <a:r>
              <a:rPr lang="ru-RU" dirty="0" smtClean="0"/>
              <a:t>    </a:t>
            </a:r>
            <a:r>
              <a:rPr lang="ru-RU" dirty="0" smtClean="0">
                <a:solidFill>
                  <a:srgbClr val="002060"/>
                </a:solidFill>
                <a:latin typeface="Times New Roman" pitchFamily="18" charset="0"/>
                <a:cs typeface="Times New Roman" pitchFamily="18" charset="0"/>
              </a:rPr>
              <a:t>В ней с захватывающим лиризмом звучит "поэзия чувств». Отсюда и своеобразие сюжетных решений: внешняя замедленность действия, обилие рассказов героев о себе, пространные беседы, повышенное внимание к отношениям, в которых раскрываются интимные чувства. Умение видеть в жизни и ярко воссоздавать в искусстве не только трагическое, но и смешное составляет одну из самых драгоценных черт таланта Шолохова. </a:t>
            </a:r>
          </a:p>
        </p:txBody>
      </p:sp>
      <p:pic>
        <p:nvPicPr>
          <p:cNvPr id="6" name="Picture 9" descr="сканирование0003"/>
          <p:cNvPicPr>
            <a:picLocks noGrp="1" noChangeAspect="1" noChangeArrowheads="1"/>
          </p:cNvPicPr>
          <p:nvPr>
            <p:ph sz="half" idx="4294967295"/>
          </p:nvPr>
        </p:nvPicPr>
        <p:blipFill>
          <a:blip r:embed="rId2"/>
          <a:srcRect/>
          <a:stretch>
            <a:fillRect/>
          </a:stretch>
        </p:blipFill>
        <p:spPr>
          <a:xfrm>
            <a:off x="3962400" y="949766"/>
            <a:ext cx="4038311" cy="5088651"/>
          </a:xfrm>
          <a:prstGeom prst="rect">
            <a:avLst/>
          </a:prstGeom>
          <a:noFill/>
        </p:spPr>
      </p:pic>
    </p:spTree>
    <p:extLst>
      <p:ext uri="{BB962C8B-B14F-4D97-AF65-F5344CB8AC3E}">
        <p14:creationId xmlns="" xmlns:p14="http://schemas.microsoft.com/office/powerpoint/2010/main" val="4052837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77461" y="381456"/>
            <a:ext cx="7592291" cy="1200329"/>
          </a:xfrm>
          <a:prstGeom prst="rect">
            <a:avLst/>
          </a:prstGeom>
        </p:spPr>
        <p:txBody>
          <a:bodyPr wrap="square">
            <a:spAutoFit/>
          </a:bodyPr>
          <a:lstStyle/>
          <a:p>
            <a:r>
              <a:rPr lang="ru-RU" dirty="0" smtClean="0"/>
              <a:t>    </a:t>
            </a:r>
            <a:r>
              <a:rPr lang="ru-RU" dirty="0" smtClean="0">
                <a:solidFill>
                  <a:srgbClr val="002060"/>
                </a:solidFill>
                <a:latin typeface="Times New Roman" pitchFamily="18" charset="0"/>
                <a:cs typeface="Times New Roman" pitchFamily="18" charset="0"/>
              </a:rPr>
              <a:t>Один из самых замечательных персонажей романа, дед </a:t>
            </a:r>
            <a:r>
              <a:rPr lang="ru-RU" dirty="0" err="1" smtClean="0">
                <a:solidFill>
                  <a:srgbClr val="002060"/>
                </a:solidFill>
                <a:latin typeface="Times New Roman" pitchFamily="18" charset="0"/>
                <a:cs typeface="Times New Roman" pitchFamily="18" charset="0"/>
              </a:rPr>
              <a:t>Щукарь</a:t>
            </a:r>
            <a:r>
              <a:rPr lang="ru-RU" dirty="0" smtClean="0">
                <a:solidFill>
                  <a:srgbClr val="002060"/>
                </a:solidFill>
                <a:latin typeface="Times New Roman" pitchFamily="18" charset="0"/>
                <a:cs typeface="Times New Roman" pitchFamily="18" charset="0"/>
              </a:rPr>
              <a:t>, переворачивает односторонне серьёзный смысл происходящего, сначала показывая смешные стороны страшной борьбы, но в тоже время Шолохов показывает переживания героя.</a:t>
            </a:r>
            <a:endParaRPr lang="ru-RU" dirty="0">
              <a:solidFill>
                <a:srgbClr val="002060"/>
              </a:solidFill>
              <a:latin typeface="Times New Roman" pitchFamily="18" charset="0"/>
              <a:cs typeface="Times New Roman" pitchFamily="18" charset="0"/>
            </a:endParaRPr>
          </a:p>
        </p:txBody>
      </p:sp>
      <p:pic>
        <p:nvPicPr>
          <p:cNvPr id="1025" name="Picture 1" descr="C:\Users\Bibl-PK-7\Desktop\шолохов\s1200.jpg"/>
          <p:cNvPicPr>
            <a:picLocks noChangeAspect="1" noChangeArrowheads="1"/>
          </p:cNvPicPr>
          <p:nvPr/>
        </p:nvPicPr>
        <p:blipFill>
          <a:blip r:embed="rId2"/>
          <a:srcRect/>
          <a:stretch>
            <a:fillRect/>
          </a:stretch>
        </p:blipFill>
        <p:spPr bwMode="auto">
          <a:xfrm>
            <a:off x="1429327" y="1633248"/>
            <a:ext cx="5691909" cy="3760784"/>
          </a:xfrm>
          <a:prstGeom prst="rect">
            <a:avLst/>
          </a:prstGeom>
          <a:noFill/>
        </p:spPr>
      </p:pic>
      <p:sp>
        <p:nvSpPr>
          <p:cNvPr id="6" name="Прямоугольник 5"/>
          <p:cNvSpPr/>
          <p:nvPr/>
        </p:nvSpPr>
        <p:spPr>
          <a:xfrm>
            <a:off x="286328" y="5507438"/>
            <a:ext cx="8128000" cy="1200329"/>
          </a:xfrm>
          <a:prstGeom prst="rect">
            <a:avLst/>
          </a:prstGeom>
        </p:spPr>
        <p:txBody>
          <a:bodyPr wrap="square">
            <a:spAutoFit/>
          </a:bodyPr>
          <a:lstStyle/>
          <a:p>
            <a:r>
              <a:rPr lang="ru-RU" dirty="0" smtClean="0">
                <a:solidFill>
                  <a:srgbClr val="002060"/>
                </a:solidFill>
                <a:latin typeface="Times New Roman" pitchFamily="18" charset="0"/>
                <a:cs typeface="Times New Roman" pitchFamily="18" charset="0"/>
              </a:rPr>
              <a:t>    Прототипом Деда </a:t>
            </a:r>
            <a:r>
              <a:rPr lang="ru-RU" dirty="0" err="1" smtClean="0">
                <a:solidFill>
                  <a:srgbClr val="002060"/>
                </a:solidFill>
                <a:latin typeface="Times New Roman" pitchFamily="18" charset="0"/>
                <a:cs typeface="Times New Roman" pitchFamily="18" charset="0"/>
              </a:rPr>
              <a:t>Щукаря</a:t>
            </a:r>
            <a:r>
              <a:rPr lang="ru-RU" dirty="0" smtClean="0">
                <a:solidFill>
                  <a:srgbClr val="002060"/>
                </a:solidFill>
                <a:latin typeface="Times New Roman" pitchFamily="18" charset="0"/>
                <a:cs typeface="Times New Roman" pitchFamily="18" charset="0"/>
              </a:rPr>
              <a:t>, персонажа «Поднятой целины», стал плотник Тимофей Тимофеевич Воробьёв, живший в хуторе Гремячий Лог и бывшим частым гостем Шолохова. Прозвище это он получил ещё будучи ребёнком, и оно оставалось с ним до последних дней жизни.</a:t>
            </a:r>
            <a:endParaRPr lang="ru-RU" dirty="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288943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89429" y="76386"/>
            <a:ext cx="4859151" cy="523220"/>
          </a:xfrm>
          <a:prstGeom prst="rect">
            <a:avLst/>
          </a:prstGeom>
        </p:spPr>
        <p:txBody>
          <a:bodyPr wrap="none">
            <a:spAutoFit/>
          </a:bodyPr>
          <a:lstStyle/>
          <a:p>
            <a:r>
              <a:rPr lang="ru-RU" sz="2800" b="1" dirty="0" smtClean="0">
                <a:solidFill>
                  <a:srgbClr val="002060"/>
                </a:solidFill>
                <a:latin typeface="Times New Roman" pitchFamily="18" charset="0"/>
                <a:cs typeface="Times New Roman" pitchFamily="18" charset="0"/>
              </a:rPr>
              <a:t>Роман – эпопея «Тихий Дон»</a:t>
            </a:r>
            <a:endParaRPr lang="ru-RU" sz="2800" b="1" dirty="0">
              <a:solidFill>
                <a:srgbClr val="002060"/>
              </a:solidFill>
              <a:latin typeface="Times New Roman" pitchFamily="18" charset="0"/>
              <a:cs typeface="Times New Roman" pitchFamily="18" charset="0"/>
            </a:endParaRPr>
          </a:p>
        </p:txBody>
      </p:sp>
      <p:pic>
        <p:nvPicPr>
          <p:cNvPr id="5" name="Picture 6" descr="img143"/>
          <p:cNvPicPr>
            <a:picLocks noGrp="1" noChangeAspect="1" noChangeArrowheads="1"/>
          </p:cNvPicPr>
          <p:nvPr>
            <p:ph sz="half" idx="1"/>
          </p:nvPr>
        </p:nvPicPr>
        <p:blipFill>
          <a:blip r:embed="rId2"/>
          <a:srcRect/>
          <a:stretch>
            <a:fillRect/>
          </a:stretch>
        </p:blipFill>
        <p:spPr>
          <a:xfrm>
            <a:off x="397714" y="1293798"/>
            <a:ext cx="3408694" cy="2548529"/>
          </a:xfrm>
          <a:noFill/>
        </p:spPr>
      </p:pic>
      <p:sp>
        <p:nvSpPr>
          <p:cNvPr id="6" name="Прямоугольник 5"/>
          <p:cNvSpPr/>
          <p:nvPr/>
        </p:nvSpPr>
        <p:spPr>
          <a:xfrm>
            <a:off x="586576" y="4214155"/>
            <a:ext cx="2941782" cy="584775"/>
          </a:xfrm>
          <a:prstGeom prst="rect">
            <a:avLst/>
          </a:prstGeom>
        </p:spPr>
        <p:txBody>
          <a:bodyPr wrap="square">
            <a:spAutoFit/>
          </a:bodyPr>
          <a:lstStyle/>
          <a:p>
            <a:pPr algn="ctr"/>
            <a:r>
              <a:rPr lang="ru-RU" sz="1600" dirty="0" smtClean="0">
                <a:solidFill>
                  <a:srgbClr val="002060"/>
                </a:solidFill>
                <a:latin typeface="Times New Roman" pitchFamily="18" charset="0"/>
                <a:cs typeface="Times New Roman" pitchFamily="18" charset="0"/>
              </a:rPr>
              <a:t>Дом в Вешенской, где Шолохов работал над «Тихим Доном»</a:t>
            </a:r>
            <a:endParaRPr lang="ru-RU" sz="1600" dirty="0">
              <a:solidFill>
                <a:srgbClr val="002060"/>
              </a:solidFill>
              <a:latin typeface="Times New Roman" pitchFamily="18" charset="0"/>
              <a:cs typeface="Times New Roman" pitchFamily="18" charset="0"/>
            </a:endParaRPr>
          </a:p>
        </p:txBody>
      </p:sp>
      <p:sp>
        <p:nvSpPr>
          <p:cNvPr id="7" name="Прямоугольник 6"/>
          <p:cNvSpPr/>
          <p:nvPr/>
        </p:nvSpPr>
        <p:spPr>
          <a:xfrm>
            <a:off x="4063989" y="1295741"/>
            <a:ext cx="4100946" cy="4801314"/>
          </a:xfrm>
          <a:prstGeom prst="rect">
            <a:avLst/>
          </a:prstGeom>
        </p:spPr>
        <p:txBody>
          <a:bodyPr wrap="square">
            <a:spAutoFit/>
          </a:bodyPr>
          <a:lstStyle/>
          <a:p>
            <a:r>
              <a:rPr lang="ru-RU" dirty="0" smtClean="0"/>
              <a:t>    </a:t>
            </a:r>
            <a:r>
              <a:rPr lang="ru-RU" dirty="0" smtClean="0">
                <a:solidFill>
                  <a:srgbClr val="002060"/>
                </a:solidFill>
                <a:latin typeface="Times New Roman" pitchFamily="18" charset="0"/>
                <a:cs typeface="Times New Roman" pitchFamily="18" charset="0"/>
              </a:rPr>
              <a:t>Российскую и мировую известность Шолохову принёс роман «Тихий Дон» (тт. 1-3, 1927—1928, т. 4 1940 г.) о донском казачестве в Первой мировой и Гражданской войнах. </a:t>
            </a:r>
          </a:p>
          <a:p>
            <a:r>
              <a:rPr lang="ru-RU" dirty="0" smtClean="0">
                <a:solidFill>
                  <a:srgbClr val="002060"/>
                </a:solidFill>
                <a:latin typeface="Times New Roman" pitchFamily="18" charset="0"/>
                <a:cs typeface="Times New Roman" pitchFamily="18" charset="0"/>
              </a:rPr>
              <a:t>    Героем романа стал народ. Роман дает широкую картинку казачьего уклада, показывает болезненную ломку старинных устоев в напряженном XX веке. Революция, гражданская война, уменьшение влияния церкви сами по себе интереснейшие исторические явления. Но если на их фоне рассматриваются бытовые трудности, семейные неурядицы, любовные интриги героев, то произведение, как говорится, обречено на вечный успех.</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2587" y="5378094"/>
            <a:ext cx="7943273" cy="1200329"/>
          </a:xfrm>
          <a:prstGeom prst="rect">
            <a:avLst/>
          </a:prstGeom>
        </p:spPr>
        <p:txBody>
          <a:bodyPr wrap="square">
            <a:spAutoFit/>
          </a:bodyPr>
          <a:lstStyle/>
          <a:p>
            <a:r>
              <a:rPr lang="ru-RU" dirty="0" smtClean="0">
                <a:solidFill>
                  <a:srgbClr val="002060"/>
                </a:solidFill>
                <a:latin typeface="Times New Roman" pitchFamily="18" charset="0"/>
                <a:cs typeface="Times New Roman" pitchFamily="18" charset="0"/>
              </a:rPr>
              <a:t>    Во время Второй мировой войны «Тихий Дон» был переведён на европейские языки и приобрёл популярность на Западе, а после войны переведён на восточные языки и нашёл широкого читателя также и на востоке, в том числе в Японии.</a:t>
            </a:r>
          </a:p>
        </p:txBody>
      </p:sp>
      <p:pic>
        <p:nvPicPr>
          <p:cNvPr id="34818" name="Picture 2" descr="C:\Users\Bibl-PK-7\Desktop\шолохов\img12.jpg"/>
          <p:cNvPicPr>
            <a:picLocks noChangeAspect="1" noChangeArrowheads="1"/>
          </p:cNvPicPr>
          <p:nvPr/>
        </p:nvPicPr>
        <p:blipFill>
          <a:blip r:embed="rId2"/>
          <a:srcRect/>
          <a:stretch>
            <a:fillRect/>
          </a:stretch>
        </p:blipFill>
        <p:spPr bwMode="auto">
          <a:xfrm>
            <a:off x="1209961" y="265545"/>
            <a:ext cx="6668654" cy="500149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72196" y="177982"/>
            <a:ext cx="5708359" cy="523220"/>
          </a:xfrm>
          <a:prstGeom prst="rect">
            <a:avLst/>
          </a:prstGeom>
        </p:spPr>
        <p:txBody>
          <a:bodyPr wrap="none">
            <a:spAutoFit/>
          </a:bodyPr>
          <a:lstStyle/>
          <a:p>
            <a:pPr algn="ctr"/>
            <a:r>
              <a:rPr lang="ru-RU" sz="2800" b="1" dirty="0" smtClean="0">
                <a:solidFill>
                  <a:srgbClr val="002060"/>
                </a:solidFill>
                <a:latin typeface="Times New Roman" pitchFamily="18" charset="0"/>
                <a:cs typeface="Times New Roman" pitchFamily="18" charset="0"/>
              </a:rPr>
              <a:t>Рассказ «Наука ненависти» (1942)</a:t>
            </a:r>
            <a:endParaRPr lang="ru-RU" sz="2800" b="1" dirty="0">
              <a:solidFill>
                <a:srgbClr val="002060"/>
              </a:solidFill>
              <a:latin typeface="Times New Roman" pitchFamily="18" charset="0"/>
              <a:cs typeface="Times New Roman" pitchFamily="18" charset="0"/>
            </a:endParaRPr>
          </a:p>
        </p:txBody>
      </p:sp>
      <p:sp>
        <p:nvSpPr>
          <p:cNvPr id="8" name="Прямоугольник 7"/>
          <p:cNvSpPr/>
          <p:nvPr/>
        </p:nvSpPr>
        <p:spPr>
          <a:xfrm>
            <a:off x="1357723" y="1028303"/>
            <a:ext cx="4045549" cy="4801314"/>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Нау́ка</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не́нависти</a:t>
            </a:r>
            <a:r>
              <a:rPr lang="ru-RU" b="1" dirty="0" smtClean="0">
                <a:solidFill>
                  <a:srgbClr val="002060"/>
                </a:solidFill>
                <a:latin typeface="Times New Roman" pitchFamily="18" charset="0"/>
                <a:cs typeface="Times New Roman" pitchFamily="18" charset="0"/>
              </a:rPr>
              <a:t>»</a:t>
            </a:r>
            <a:r>
              <a:rPr lang="ru-RU" dirty="0" smtClean="0">
                <a:solidFill>
                  <a:srgbClr val="002060"/>
                </a:solidFill>
                <a:latin typeface="Times New Roman" pitchFamily="18" charset="0"/>
                <a:cs typeface="Times New Roman" pitchFamily="18" charset="0"/>
              </a:rPr>
              <a:t> — рассказ Михаила Шолохова, написанный в июне 1942 года в Камышине и впервые опубликованный в газете «Правда» 22 июня 1942 года, спустя ровно год после начала Великой Отечественной войны. В конкретных условиях идущей войны (отступление советских войск на Кавказе и на Волге, ужесточение оккупационного режима на захваченных Третьим рейхом советских территориях), сознательно приуроченный публикаторами к годовщине начала войны.</a:t>
            </a:r>
          </a:p>
          <a:p>
            <a:r>
              <a:rPr lang="ru-RU" dirty="0" smtClean="0">
                <a:solidFill>
                  <a:srgbClr val="002060"/>
                </a:solidFill>
                <a:latin typeface="Times New Roman" pitchFamily="18" charset="0"/>
                <a:cs typeface="Times New Roman" pitchFamily="18" charset="0"/>
              </a:rPr>
              <a:t>    </a:t>
            </a:r>
            <a:endParaRPr lang="ru-RU" dirty="0"/>
          </a:p>
        </p:txBody>
      </p:sp>
      <p:pic>
        <p:nvPicPr>
          <p:cNvPr id="2052" name="Picture 4" descr="C:\Users\Bibl-PK-7\Desktop\шолохов\1013029629.jpg"/>
          <p:cNvPicPr>
            <a:picLocks noChangeAspect="1" noChangeArrowheads="1"/>
          </p:cNvPicPr>
          <p:nvPr/>
        </p:nvPicPr>
        <p:blipFill>
          <a:blip r:embed="rId2"/>
          <a:srcRect/>
          <a:stretch>
            <a:fillRect/>
          </a:stretch>
        </p:blipFill>
        <p:spPr bwMode="auto">
          <a:xfrm>
            <a:off x="5668531" y="1492968"/>
            <a:ext cx="2690380" cy="404134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905165" y="538673"/>
            <a:ext cx="7721600" cy="6186309"/>
          </a:xfrm>
          <a:prstGeom prst="rect">
            <a:avLst/>
          </a:prstGeom>
        </p:spPr>
        <p:txBody>
          <a:bodyPr wrap="square">
            <a:spAutoFit/>
          </a:bodyPr>
          <a:lstStyle/>
          <a:p>
            <a:r>
              <a:rPr lang="ru-RU" dirty="0" smtClean="0">
                <a:solidFill>
                  <a:srgbClr val="002060"/>
                </a:solidFill>
                <a:latin typeface="Times New Roman" pitchFamily="18" charset="0"/>
                <a:cs typeface="Times New Roman" pitchFamily="18" charset="0"/>
              </a:rPr>
              <a:t>     В основу рассказа Шолохова легла история плена политрука Юго-Западного фронта 26-й армии 27-й отдельной роты медицинского усиления Зиновия Яковлевича </a:t>
            </a:r>
            <a:r>
              <a:rPr lang="ru-RU" dirty="0" err="1" smtClean="0">
                <a:solidFill>
                  <a:srgbClr val="002060"/>
                </a:solidFill>
                <a:latin typeface="Times New Roman" pitchFamily="18" charset="0"/>
                <a:cs typeface="Times New Roman" pitchFamily="18" charset="0"/>
              </a:rPr>
              <a:t>Фердмана</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Фердман</a:t>
            </a:r>
            <a:r>
              <a:rPr lang="ru-RU" dirty="0" smtClean="0">
                <a:solidFill>
                  <a:srgbClr val="002060"/>
                </a:solidFill>
                <a:latin typeface="Times New Roman" pitchFamily="18" charset="0"/>
                <a:cs typeface="Times New Roman" pitchFamily="18" charset="0"/>
              </a:rPr>
              <a:t> попал в плен 21 сентября 1941 года возле села Денисовка Полтавской области, был помещён в лагерь военнопленных в селе </a:t>
            </a:r>
            <a:r>
              <a:rPr lang="ru-RU" dirty="0" err="1" smtClean="0">
                <a:solidFill>
                  <a:srgbClr val="002060"/>
                </a:solidFill>
                <a:latin typeface="Times New Roman" pitchFamily="18" charset="0"/>
                <a:cs typeface="Times New Roman" pitchFamily="18" charset="0"/>
              </a:rPr>
              <a:t>Боканка</a:t>
            </a:r>
            <a:r>
              <a:rPr lang="ru-RU" dirty="0" smtClean="0">
                <a:solidFill>
                  <a:srgbClr val="002060"/>
                </a:solidFill>
                <a:latin typeface="Times New Roman" pitchFamily="18" charset="0"/>
                <a:cs typeface="Times New Roman" pitchFamily="18" charset="0"/>
              </a:rPr>
              <a:t>, 26 сентября бежал из лагеря и 21 ноября вышел в расположение советских войск.</a:t>
            </a:r>
            <a:r>
              <a:rPr lang="ru-RU" i="1" dirty="0" smtClean="0"/>
              <a:t> </a:t>
            </a:r>
          </a:p>
          <a:p>
            <a:r>
              <a:rPr lang="ru-RU" i="1" dirty="0" smtClean="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Это произведение в литературе Шолохова считается одним из самых жестких и ужасных. В нем описывается кошмарная война которая не пощадить, не маленького ребенка, не старика. Также этим произведением автор показал, что во время этих событий главное остаться, не смотря, на все человеком, а не превратиться животное которое только и хочет что зрелищ и крови.</a:t>
            </a:r>
          </a:p>
          <a:p>
            <a:pPr algn="ctr"/>
            <a:r>
              <a:rPr lang="ru-RU" dirty="0" smtClean="0">
                <a:solidFill>
                  <a:srgbClr val="002060"/>
                </a:solidFill>
                <a:latin typeface="Times New Roman" pitchFamily="18" charset="0"/>
                <a:cs typeface="Times New Roman" pitchFamily="18" charset="0"/>
              </a:rPr>
              <a:t/>
            </a:r>
            <a:br>
              <a:rPr lang="ru-RU" dirty="0" smtClean="0">
                <a:solidFill>
                  <a:srgbClr val="002060"/>
                </a:solidFill>
                <a:latin typeface="Times New Roman" pitchFamily="18" charset="0"/>
                <a:cs typeface="Times New Roman" pitchFamily="18" charset="0"/>
              </a:rPr>
            </a:br>
            <a:r>
              <a:rPr lang="ru-RU" dirty="0" smtClean="0">
                <a:solidFill>
                  <a:srgbClr val="002060"/>
                </a:solidFill>
                <a:latin typeface="Times New Roman" pitchFamily="18" charset="0"/>
                <a:cs typeface="Times New Roman" pitchFamily="18" charset="0"/>
              </a:rPr>
              <a:t>«</a:t>
            </a:r>
            <a:r>
              <a:rPr lang="ru-RU" b="1" i="1" dirty="0" smtClean="0">
                <a:solidFill>
                  <a:srgbClr val="002060"/>
                </a:solidFill>
                <a:latin typeface="Times New Roman" pitchFamily="18" charset="0"/>
                <a:cs typeface="Times New Roman" pitchFamily="18" charset="0"/>
              </a:rPr>
              <a:t>Вновь надо было напомнить, что плен — хуже смерти. «Наука ненависти» с исключительной силой предупреждала, какие страдания, душевные и физические, ждут того, кто очутился вольно или невольно в плену, звала сражаться с врагом до последнего дыхания», </a:t>
            </a:r>
            <a:r>
              <a:rPr lang="ru-RU" i="1" dirty="0" smtClean="0">
                <a:solidFill>
                  <a:srgbClr val="002060"/>
                </a:solidFill>
                <a:latin typeface="Times New Roman" pitchFamily="18" charset="0"/>
                <a:cs typeface="Times New Roman" pitchFamily="18" charset="0"/>
              </a:rPr>
              <a:t>- писал редактор "Красной звезды" Давид </a:t>
            </a:r>
            <a:r>
              <a:rPr lang="ru-RU" i="1" dirty="0" err="1" smtClean="0">
                <a:solidFill>
                  <a:srgbClr val="002060"/>
                </a:solidFill>
                <a:latin typeface="Times New Roman" pitchFamily="18" charset="0"/>
                <a:cs typeface="Times New Roman" pitchFamily="18" charset="0"/>
              </a:rPr>
              <a:t>Ортенберг</a:t>
            </a:r>
            <a:r>
              <a:rPr lang="ru-RU" i="1" dirty="0" smtClean="0">
                <a:solidFill>
                  <a:srgbClr val="002060"/>
                </a:solidFill>
                <a:latin typeface="Times New Roman" pitchFamily="18" charset="0"/>
                <a:cs typeface="Times New Roman" pitchFamily="18" charset="0"/>
              </a:rPr>
              <a:t>.</a:t>
            </a:r>
            <a:endParaRPr lang="ru-RU" dirty="0" smtClean="0">
              <a:solidFill>
                <a:srgbClr val="002060"/>
              </a:solidFill>
              <a:latin typeface="Times New Roman" pitchFamily="18" charset="0"/>
              <a:cs typeface="Times New Roman" pitchFamily="18" charset="0"/>
            </a:endParaRPr>
          </a:p>
          <a:p>
            <a:r>
              <a:rPr lang="ru-RU" b="1" cap="all" dirty="0" smtClean="0">
                <a:solidFill>
                  <a:srgbClr val="002060"/>
                </a:solidFill>
                <a:latin typeface="Times New Roman" pitchFamily="18" charset="0"/>
                <a:cs typeface="Times New Roman" pitchFamily="18" charset="0"/>
              </a:rPr>
              <a:t> </a:t>
            </a:r>
            <a:endParaRPr lang="ru-RU" b="1"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70749" y="48678"/>
            <a:ext cx="5023940" cy="707886"/>
          </a:xfrm>
          <a:prstGeom prst="rect">
            <a:avLst/>
          </a:prstGeom>
        </p:spPr>
        <p:txBody>
          <a:bodyPr wrap="none">
            <a:spAutoFit/>
          </a:bodyPr>
          <a:lstStyle/>
          <a:p>
            <a:pPr algn="ctr"/>
            <a:r>
              <a:rPr lang="ru-RU" sz="4000" b="1" dirty="0" smtClean="0">
                <a:solidFill>
                  <a:srgbClr val="002060"/>
                </a:solidFill>
                <a:latin typeface="Times New Roman" panose="02020603050405020304" pitchFamily="18" charset="0"/>
                <a:cs typeface="Times New Roman" panose="02020603050405020304" pitchFamily="18" charset="0"/>
              </a:rPr>
              <a:t>Нобелевская премия</a:t>
            </a:r>
            <a:endParaRPr lang="ru-RU" sz="4000" b="1"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50981" y="741500"/>
            <a:ext cx="8515927" cy="5909310"/>
          </a:xfrm>
          <a:prstGeom prst="rect">
            <a:avLst/>
          </a:prstGeom>
        </p:spPr>
        <p:txBody>
          <a:bodyPr wrap="square">
            <a:spAutoFit/>
          </a:bodyPr>
          <a:lstStyle/>
          <a:p>
            <a:r>
              <a:rPr lang="ru-RU" dirty="0" smtClean="0">
                <a:solidFill>
                  <a:srgbClr val="002060"/>
                </a:solidFill>
                <a:latin typeface="Times New Roman" pitchFamily="18" charset="0"/>
                <a:cs typeface="Times New Roman" pitchFamily="18" charset="0"/>
              </a:rPr>
              <a:t>    В 1965 г. в Стокгольме Михаилу Александровичу Шолохову была вручена Нобелевская премия за роман «Тихий Дон». С получением Нобелевской премии тоже было не все так гладко. Первый раз Шолохова выдвинули на соискание звания лауреата в 1958-м, тогда как имя Бориса Пастернака уже седьмой раз появлялось в этом списке. Литераторы </a:t>
            </a:r>
            <a:r>
              <a:rPr lang="ru-RU" dirty="0" err="1" smtClean="0">
                <a:solidFill>
                  <a:srgbClr val="002060"/>
                </a:solidFill>
                <a:latin typeface="Times New Roman" pitchFamily="18" charset="0"/>
                <a:cs typeface="Times New Roman" pitchFamily="18" charset="0"/>
              </a:rPr>
              <a:t>Соза</a:t>
            </a:r>
            <a:r>
              <a:rPr lang="ru-RU" dirty="0" smtClean="0">
                <a:solidFill>
                  <a:srgbClr val="002060"/>
                </a:solidFill>
                <a:latin typeface="Times New Roman" pitchFamily="18" charset="0"/>
                <a:cs typeface="Times New Roman" pitchFamily="18" charset="0"/>
              </a:rPr>
              <a:t> писателей СССР как раз были с визитом в Швеции, и узнали, что Шолохов тоже номинируется на эту премию. Тогда все склонялись к тому, чтобы присвоить почетную награду Борису Пастернаку, и правительство СССР вынуждено было отправить телеграмму послу Швеции, в которой в иносказательной форме было рекомендовано наградить ею Шолохова.</a:t>
            </a:r>
          </a:p>
          <a:p>
            <a:r>
              <a:rPr lang="ru-RU" dirty="0" smtClean="0">
                <a:solidFill>
                  <a:srgbClr val="002060"/>
                </a:solidFill>
                <a:latin typeface="Times New Roman" pitchFamily="18" charset="0"/>
                <a:cs typeface="Times New Roman" pitchFamily="18" charset="0"/>
              </a:rPr>
              <a:t>     В том же послании особое ударение делалось на то, что Пастернак не является популярным в СССР, и его творчество не представляет ценности для советских людей. Такому поведению властей было объяснение – после выхода романа Пастернака «Доктор Живаго», его начали преследовать не только власти, но и коллеги по цеху, и после того, как ему все же дали Нобелевскую премию в 1958 году, разгорелся настоящий скандал. Пастернак не выдержал травли и отказался от почетной награды.</a:t>
            </a:r>
          </a:p>
          <a:p>
            <a:r>
              <a:rPr lang="ru-RU" dirty="0" smtClean="0">
                <a:solidFill>
                  <a:srgbClr val="002060"/>
                </a:solidFill>
                <a:latin typeface="Times New Roman" pitchFamily="18" charset="0"/>
                <a:cs typeface="Times New Roman" pitchFamily="18" charset="0"/>
              </a:rPr>
              <a:t>     Звездный час Шолохова наступил в 1965-м, когда он стал Нобелевским лауреатом. На церемонии вручения он должен был поклониться королю Швеции, но Михаил Александрович стоял ровно, всем своим видом давая понять, что казаки ни перед кем не склоняют голову.</a:t>
            </a:r>
          </a:p>
          <a:p>
            <a:r>
              <a:rPr lang="ru-RU" dirty="0" smtClean="0">
                <a:solidFill>
                  <a:srgbClr val="002060"/>
                </a:solidFill>
                <a:latin typeface="Times New Roman" pitchFamily="18" charset="0"/>
                <a:cs typeface="Times New Roman" pitchFamily="18"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Bibl-PK-7\Desktop\шолохов\вручение шолохову нобелевской премии.jpeg"/>
          <p:cNvPicPr>
            <a:picLocks noChangeAspect="1" noChangeArrowheads="1"/>
          </p:cNvPicPr>
          <p:nvPr/>
        </p:nvPicPr>
        <p:blipFill>
          <a:blip r:embed="rId2"/>
          <a:srcRect/>
          <a:stretch>
            <a:fillRect/>
          </a:stretch>
        </p:blipFill>
        <p:spPr bwMode="auto">
          <a:xfrm>
            <a:off x="1016000" y="144583"/>
            <a:ext cx="7241309" cy="5676131"/>
          </a:xfrm>
          <a:prstGeom prst="rect">
            <a:avLst/>
          </a:prstGeom>
          <a:noFill/>
        </p:spPr>
      </p:pic>
      <p:sp>
        <p:nvSpPr>
          <p:cNvPr id="5" name="Прямоугольник 4"/>
          <p:cNvSpPr/>
          <p:nvPr/>
        </p:nvSpPr>
        <p:spPr>
          <a:xfrm>
            <a:off x="2280283" y="6042842"/>
            <a:ext cx="3775777" cy="338554"/>
          </a:xfrm>
          <a:prstGeom prst="rect">
            <a:avLst/>
          </a:prstGeom>
        </p:spPr>
        <p:txBody>
          <a:bodyPr wrap="none">
            <a:spAutoFit/>
          </a:bodyPr>
          <a:lstStyle/>
          <a:p>
            <a:r>
              <a:rPr lang="ru-RU" sz="1600" dirty="0" smtClean="0">
                <a:solidFill>
                  <a:srgbClr val="002060"/>
                </a:solidFill>
                <a:latin typeface="Times New Roman" pitchFamily="18" charset="0"/>
                <a:cs typeface="Times New Roman" pitchFamily="18" charset="0"/>
              </a:rPr>
              <a:t>Вручение </a:t>
            </a:r>
            <a:r>
              <a:rPr lang="ru-RU" sz="1600" dirty="0" err="1" smtClean="0">
                <a:solidFill>
                  <a:srgbClr val="002060"/>
                </a:solidFill>
                <a:latin typeface="Times New Roman" pitchFamily="18" charset="0"/>
                <a:cs typeface="Times New Roman" pitchFamily="18" charset="0"/>
              </a:rPr>
              <a:t>шолохову</a:t>
            </a:r>
            <a:r>
              <a:rPr lang="ru-RU" sz="1600" dirty="0" smtClean="0">
                <a:solidFill>
                  <a:srgbClr val="002060"/>
                </a:solidFill>
                <a:latin typeface="Times New Roman" pitchFamily="18" charset="0"/>
                <a:cs typeface="Times New Roman" pitchFamily="18" charset="0"/>
              </a:rPr>
              <a:t> нобелевской премии</a:t>
            </a:r>
            <a:endParaRPr lang="ru-RU" sz="1600" dirty="0">
              <a:solidFill>
                <a:srgbClr val="002060"/>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238249" y="266700"/>
            <a:ext cx="6934201"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Михаил Александрович</a:t>
            </a:r>
            <a:r>
              <a:rPr kumimoji="0" lang="ru-RU" b="0"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Шолохов занимался общественной деятельностью.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Он был депутатом Верховного Совета СССР первого-девятого созывов.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С 1934 года — член правления Союза писателей СССР. Член Всемирного Совета Мира.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Писатель был почетным доктором филологических наук Ростовского и Лейпцигского университетов, почетным доктором права </a:t>
            </a:r>
            <a:r>
              <a:rPr kumimoji="0" lang="ru-RU"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Сент-Андрусского</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университета в Шотландии.</a:t>
            </a:r>
            <a:endParaRPr kumimoji="0" lang="ru-RU"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С 1939 года — действительный академик Академии наук СССР.</a:t>
            </a:r>
            <a:endParaRPr kumimoji="0" lang="ru-RU"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Михаил Шолохов был дважды удостоен звания Герой Социалистического Труда (1967, 1980).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Лауреат Государственной премии СССР (1941), Ленинской премии (1960), а также Нобелевской премии (1965).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Его наград</a:t>
            </a:r>
            <a:r>
              <a:rPr lang="ru-RU" dirty="0" smtClean="0">
                <a:solidFill>
                  <a:srgbClr val="002060"/>
                </a:solidFill>
                <a:latin typeface="Times New Roman" pitchFamily="18" charset="0"/>
                <a:ea typeface="Times New Roman" pitchFamily="18" charset="0"/>
                <a:cs typeface="Times New Roman" pitchFamily="18" charset="0"/>
              </a:rPr>
              <a:t>ы:</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шесть орденов Ленина,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орден Октябрьской революции,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орден Отечественной войны I степени,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медали "За оборону Москвы",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"За оборону Сталинграда",</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"За победу над Германией в Великой Отечественной войне 1941-1945 гг.".</a:t>
            </a:r>
            <a:endParaRPr kumimoji="0" lang="ru-RU"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20069" y="57914"/>
            <a:ext cx="4173643" cy="707886"/>
          </a:xfrm>
          <a:prstGeom prst="rect">
            <a:avLst/>
          </a:prstGeom>
        </p:spPr>
        <p:txBody>
          <a:bodyPr wrap="none">
            <a:spAutoFit/>
          </a:bodyPr>
          <a:lstStyle/>
          <a:p>
            <a:pPr algn="ctr"/>
            <a:r>
              <a:rPr lang="ru-RU" sz="4000" b="1" dirty="0" smtClean="0">
                <a:solidFill>
                  <a:srgbClr val="002060"/>
                </a:solidFill>
                <a:latin typeface="Times New Roman" panose="02020603050405020304" pitchFamily="18" charset="0"/>
                <a:cs typeface="Times New Roman" panose="02020603050405020304" pitchFamily="18" charset="0"/>
              </a:rPr>
              <a:t>Смерть писателя</a:t>
            </a:r>
            <a:endParaRPr lang="ru-RU" sz="4000" b="1" dirty="0">
              <a:solidFill>
                <a:srgbClr val="002060"/>
              </a:solidFill>
              <a:latin typeface="Times New Roman" panose="02020603050405020304" pitchFamily="18" charset="0"/>
              <a:cs typeface="Times New Roman" panose="02020603050405020304" pitchFamily="18" charset="0"/>
            </a:endParaRPr>
          </a:p>
        </p:txBody>
      </p:sp>
      <p:sp>
        <p:nvSpPr>
          <p:cNvPr id="38913" name="Rectangle 1"/>
          <p:cNvSpPr>
            <a:spLocks noChangeArrowheads="1"/>
          </p:cNvSpPr>
          <p:nvPr/>
        </p:nvSpPr>
        <p:spPr bwMode="auto">
          <a:xfrm>
            <a:off x="766587" y="720408"/>
            <a:ext cx="4174867"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Перед самой своей смертью писатель вернулся на родину – в станицу Вешенскую. Он почти не писал, примерно с 60-х перестал печататься. Его любимыми занятиями были охота и рыбалка, лучшим отдыхом стали прогулки по свежему воздуху. </a:t>
            </a:r>
          </a:p>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solidFill>
                  <a:srgbClr val="002060"/>
                </a:solidFill>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Известный писатель, лауреат Сталинской и Ленинской премий, не отказывал в помощи никому. Он не жалел денег на добрые дела, за счет Нобелевской премии была построена школа.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Сердце великого писателя Михаила Шолохова остановилось 21 февраля 1984 года. Причиной смерти стала онкология – доктора обнаружили у него рак гортани. Местом упокоения писателя стало не кладбище, а двор его родного дома.</a:t>
            </a:r>
            <a:endParaRPr kumimoji="0" lang="ru-RU" b="0"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38914" name="Picture 2" descr="C:\Users\Bibl-PK-7\Desktop\шолохов\234234234-6.jpg"/>
          <p:cNvPicPr>
            <a:picLocks noChangeAspect="1" noChangeArrowheads="1"/>
          </p:cNvPicPr>
          <p:nvPr/>
        </p:nvPicPr>
        <p:blipFill>
          <a:blip r:embed="rId2"/>
          <a:srcRect/>
          <a:stretch>
            <a:fillRect/>
          </a:stretch>
        </p:blipFill>
        <p:spPr bwMode="auto">
          <a:xfrm>
            <a:off x="4939145" y="898234"/>
            <a:ext cx="3810000" cy="5080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72CC1437-C8A6-4782-A1AC-5B0E26DCD2C5}"/>
              </a:ext>
            </a:extLst>
          </p:cNvPr>
          <p:cNvSpPr/>
          <p:nvPr/>
        </p:nvSpPr>
        <p:spPr>
          <a:xfrm>
            <a:off x="1275127" y="341416"/>
            <a:ext cx="6962861" cy="1641475"/>
          </a:xfrm>
          <a:prstGeom prst="rect">
            <a:avLst/>
          </a:prstGeom>
        </p:spPr>
        <p:txBody>
          <a:bodyPr wrap="square">
            <a:spAutoFit/>
          </a:bodyPr>
          <a:lstStyle/>
          <a:p>
            <a:pPr algn="ctr"/>
            <a:r>
              <a:rPr lang="ru-RU" sz="28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24 мая 2020 года исполняется 115 лет со дня рождения российского писателя,</a:t>
            </a:r>
          </a:p>
          <a:p>
            <a:pPr algn="ctr"/>
            <a:r>
              <a:rPr lang="ru-RU" sz="28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Михаила Александровича Шолохова.</a:t>
            </a:r>
            <a:endParaRPr lang="ru-RU" sz="28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ts val="2025"/>
              </a:lnSpc>
              <a:spcAft>
                <a:spcPts val="1950"/>
              </a:spcAft>
            </a:pPr>
            <a:endParaRPr lang="ru-RU" dirty="0">
              <a:solidFill>
                <a:srgbClr val="002060"/>
              </a:solidFill>
              <a:latin typeface="Times New Roman" panose="02020603050405020304" pitchFamily="18" charset="0"/>
              <a:ea typeface="Times New Roman" panose="02020603050405020304" pitchFamily="18" charset="0"/>
            </a:endParaRPr>
          </a:p>
        </p:txBody>
      </p:sp>
      <p:pic>
        <p:nvPicPr>
          <p:cNvPr id="5" name="Picture 2" descr="http://img.yakaboo.ua/media/catalog/product/cache/1/image/76be0bc84a6b7b5e4630b1e3af73bee4/4/5/459091_21923053.jpg">
            <a:extLst>
              <a:ext uri="{FF2B5EF4-FFF2-40B4-BE49-F238E27FC236}">
                <a16:creationId xmlns="" xmlns:a16="http://schemas.microsoft.com/office/drawing/2014/main" id="{B33CDB6E-1915-46E5-B9BD-68A6F001D107}"/>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20620237">
            <a:off x="1311744" y="1854483"/>
            <a:ext cx="1882942" cy="2977277"/>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https://im0-tub-ru.yandex.net/i?id=ee9d34b8be6a5a0d166f8d760290a6b3-l&amp;n=13">
            <a:extLst>
              <a:ext uri="{FF2B5EF4-FFF2-40B4-BE49-F238E27FC236}">
                <a16:creationId xmlns="" xmlns:a16="http://schemas.microsoft.com/office/drawing/2014/main" id="{C105F426-769F-44EA-A680-1D7C98E41B1B}"/>
              </a:ext>
            </a:extLst>
          </p:cNvPr>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0410522">
            <a:off x="432548" y="3841353"/>
            <a:ext cx="1800200" cy="2832947"/>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6" descr="http://img.yakaboo.ua/media/catalog/product/2/7/27_45.jpg">
            <a:extLst>
              <a:ext uri="{FF2B5EF4-FFF2-40B4-BE49-F238E27FC236}">
                <a16:creationId xmlns="" xmlns:a16="http://schemas.microsoft.com/office/drawing/2014/main" id="{1ADADC3D-7940-4073-A48B-DA930912FDC6}"/>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33506">
            <a:off x="2478209" y="3805108"/>
            <a:ext cx="1659527" cy="270427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4" descr="https://24smi.org/public/media/resize/660x-/celebrity/2017/08/10/n5lL26hquAVg_mikhail-sholokhov.jpg">
            <a:extLst>
              <a:ext uri="{FF2B5EF4-FFF2-40B4-BE49-F238E27FC236}">
                <a16:creationId xmlns="" xmlns:a16="http://schemas.microsoft.com/office/drawing/2014/main" id="{884D8726-FA44-43BB-AD5A-2774387B54C8}"/>
              </a:ext>
            </a:extLst>
          </p:cNvPr>
          <p:cNvPicPr>
            <a:picLocks noChangeAspect="1" noChangeArrowheads="1"/>
          </p:cNvPicPr>
          <p:nvPr/>
        </p:nvPicPr>
        <p:blipFill>
          <a:blip r:embed="rId5" cstate="print"/>
          <a:srcRect/>
          <a:stretch>
            <a:fillRect/>
          </a:stretch>
        </p:blipFill>
        <p:spPr bwMode="auto">
          <a:xfrm>
            <a:off x="4720248" y="1793811"/>
            <a:ext cx="3759557" cy="5188189"/>
          </a:xfrm>
          <a:prstGeom prst="rect">
            <a:avLst/>
          </a:prstGeom>
          <a:ln>
            <a:noFill/>
          </a:ln>
          <a:effectLst>
            <a:softEdge rad="112500"/>
          </a:effectLst>
        </p:spPr>
      </p:pic>
    </p:spTree>
    <p:extLst>
      <p:ext uri="{BB962C8B-B14F-4D97-AF65-F5344CB8AC3E}">
        <p14:creationId xmlns="" xmlns:p14="http://schemas.microsoft.com/office/powerpoint/2010/main" val="1437608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009651" y="361950"/>
            <a:ext cx="74295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Именем Шолохова назвали один из открытых астероидов, о нем снято много документальных проектов. Памятники Михаилу Шолохову есть почти во всех крупных городах России.</a:t>
            </a:r>
            <a:endParaRPr kumimoji="0" lang="ru-RU" b="0"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39938" name="Picture 2" descr="C:\Users\Bibl-PK-7\Desktop\шолохов\1200px-Памятник_Шолохову_на_Волжском_бульваре_в_Москве-1.jpg"/>
          <p:cNvPicPr>
            <a:picLocks noChangeAspect="1" noChangeArrowheads="1"/>
          </p:cNvPicPr>
          <p:nvPr/>
        </p:nvPicPr>
        <p:blipFill>
          <a:blip r:embed="rId2" cstate="print"/>
          <a:srcRect/>
          <a:stretch>
            <a:fillRect/>
          </a:stretch>
        </p:blipFill>
        <p:spPr bwMode="auto">
          <a:xfrm>
            <a:off x="5511243" y="1381125"/>
            <a:ext cx="3432732" cy="2628900"/>
          </a:xfrm>
          <a:prstGeom prst="rect">
            <a:avLst/>
          </a:prstGeom>
          <a:noFill/>
        </p:spPr>
      </p:pic>
      <p:pic>
        <p:nvPicPr>
          <p:cNvPr id="39940" name="Picture 4" descr="C:\Users\Bibl-PK-7\Desktop\шолохов\1742.jpg"/>
          <p:cNvPicPr>
            <a:picLocks noChangeAspect="1" noChangeArrowheads="1"/>
          </p:cNvPicPr>
          <p:nvPr/>
        </p:nvPicPr>
        <p:blipFill>
          <a:blip r:embed="rId3" cstate="print"/>
          <a:srcRect/>
          <a:stretch>
            <a:fillRect/>
          </a:stretch>
        </p:blipFill>
        <p:spPr bwMode="auto">
          <a:xfrm>
            <a:off x="276225" y="1304925"/>
            <a:ext cx="5019675" cy="3346450"/>
          </a:xfrm>
          <a:prstGeom prst="rect">
            <a:avLst/>
          </a:prstGeom>
          <a:noFill/>
        </p:spPr>
      </p:pic>
      <p:pic>
        <p:nvPicPr>
          <p:cNvPr id="39939" name="Picture 3" descr="C:\Users\Bibl-PK-7\Desktop\шолохов\XXL.jpg"/>
          <p:cNvPicPr>
            <a:picLocks noChangeAspect="1" noChangeArrowheads="1"/>
          </p:cNvPicPr>
          <p:nvPr/>
        </p:nvPicPr>
        <p:blipFill>
          <a:blip r:embed="rId4"/>
          <a:srcRect/>
          <a:stretch>
            <a:fillRect/>
          </a:stretch>
        </p:blipFill>
        <p:spPr bwMode="auto">
          <a:xfrm>
            <a:off x="2171700" y="3995202"/>
            <a:ext cx="4076700" cy="271992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C:\Users\Bibl-PK-7\Desktop\шолохов\kabinet_Sholohova.jpg"/>
          <p:cNvPicPr>
            <a:picLocks noChangeAspect="1" noChangeArrowheads="1"/>
          </p:cNvPicPr>
          <p:nvPr/>
        </p:nvPicPr>
        <p:blipFill>
          <a:blip r:embed="rId2"/>
          <a:srcRect/>
          <a:stretch>
            <a:fillRect/>
          </a:stretch>
        </p:blipFill>
        <p:spPr bwMode="auto">
          <a:xfrm>
            <a:off x="3832124" y="1362841"/>
            <a:ext cx="3981840" cy="2645742"/>
          </a:xfrm>
          <a:prstGeom prst="rect">
            <a:avLst/>
          </a:prstGeom>
          <a:noFill/>
        </p:spPr>
      </p:pic>
      <p:sp>
        <p:nvSpPr>
          <p:cNvPr id="40961" name="Rectangle 1"/>
          <p:cNvSpPr>
            <a:spLocks noChangeArrowheads="1"/>
          </p:cNvSpPr>
          <p:nvPr/>
        </p:nvSpPr>
        <p:spPr bwMode="auto">
          <a:xfrm>
            <a:off x="988292" y="193956"/>
            <a:ext cx="7583054"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В 1984 году на его родине в станице Вёшенской Ростовской области образован Государственный музей-заповедник М.А. Шолохова.</a:t>
            </a:r>
            <a:endParaRPr kumimoji="0" lang="ru-RU" b="0" i="0" u="none" strike="noStrike" cap="none" normalizeH="0" baseline="0" dirty="0" smtClean="0">
              <a:ln>
                <a:noFill/>
              </a:ln>
              <a:solidFill>
                <a:srgbClr val="002060"/>
              </a:solidFill>
              <a:effectLst/>
              <a:latin typeface="Times New Roman" pitchFamily="18" charset="0"/>
              <a:cs typeface="Times New Roman" pitchFamily="18" charset="0"/>
            </a:endParaRPr>
          </a:p>
          <a:p>
            <a:pPr eaLnBrk="0" fontAlgn="base" hangingPunct="0">
              <a:spcBef>
                <a:spcPct val="0"/>
              </a:spcBef>
              <a:spcAft>
                <a:spcPct val="0"/>
              </a:spcAft>
            </a:pP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Внук писателя Александр Михайлович Шолохов является директором Музея-заповедника М.А. Шолохова.</a:t>
            </a:r>
            <a:r>
              <a:rPr lang="ru-RU" dirty="0" smtClean="0">
                <a:solidFill>
                  <a:srgbClr val="002060"/>
                </a:solidFill>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62" name="Picture 2" descr="C:\Users\Bibl-PK-7\Desktop\шолохов\a3f5a584472b93afe22d5ef8b1b8d25a.jpg"/>
          <p:cNvPicPr>
            <a:picLocks noChangeAspect="1" noChangeArrowheads="1"/>
          </p:cNvPicPr>
          <p:nvPr/>
        </p:nvPicPr>
        <p:blipFill>
          <a:blip r:embed="rId3" cstate="print"/>
          <a:srcRect/>
          <a:stretch>
            <a:fillRect/>
          </a:stretch>
        </p:blipFill>
        <p:spPr bwMode="auto">
          <a:xfrm>
            <a:off x="831272" y="1447945"/>
            <a:ext cx="2732070" cy="2154237"/>
          </a:xfrm>
          <a:prstGeom prst="rect">
            <a:avLst/>
          </a:prstGeom>
          <a:noFill/>
        </p:spPr>
      </p:pic>
      <p:pic>
        <p:nvPicPr>
          <p:cNvPr id="40963" name="Picture 3" descr="C:\Users\Bibl-PK-7\Desktop\шолохов\img6.jpg"/>
          <p:cNvPicPr>
            <a:picLocks noChangeAspect="1" noChangeArrowheads="1"/>
          </p:cNvPicPr>
          <p:nvPr/>
        </p:nvPicPr>
        <p:blipFill>
          <a:blip r:embed="rId4" cstate="print"/>
          <a:srcRect/>
          <a:stretch>
            <a:fillRect/>
          </a:stretch>
        </p:blipFill>
        <p:spPr bwMode="auto">
          <a:xfrm>
            <a:off x="424873" y="3803071"/>
            <a:ext cx="3805382" cy="2854037"/>
          </a:xfrm>
          <a:prstGeom prst="rect">
            <a:avLst/>
          </a:prstGeom>
          <a:noFill/>
        </p:spPr>
      </p:pic>
      <p:pic>
        <p:nvPicPr>
          <p:cNvPr id="40965" name="Picture 5" descr="C:\Users\Bibl-PK-7\Desktop\шолохов\IMG_1822.jpg"/>
          <p:cNvPicPr>
            <a:picLocks noChangeAspect="1" noChangeArrowheads="1"/>
          </p:cNvPicPr>
          <p:nvPr/>
        </p:nvPicPr>
        <p:blipFill>
          <a:blip r:embed="rId5" cstate="print"/>
          <a:srcRect/>
          <a:stretch>
            <a:fillRect/>
          </a:stretch>
        </p:blipFill>
        <p:spPr bwMode="auto">
          <a:xfrm>
            <a:off x="4645889" y="4135292"/>
            <a:ext cx="3150575" cy="225627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86691" y="381336"/>
            <a:ext cx="7841673" cy="923330"/>
          </a:xfrm>
          <a:prstGeom prst="rect">
            <a:avLst/>
          </a:prstGeom>
        </p:spPr>
        <p:txBody>
          <a:bodyPr wrap="square">
            <a:spAutoFit/>
          </a:bodyPr>
          <a:lstStyle/>
          <a:p>
            <a:pPr eaLnBrk="0" fontAlgn="base" hangingPunct="0">
              <a:spcBef>
                <a:spcPct val="0"/>
              </a:spcBef>
              <a:spcAft>
                <a:spcPct val="0"/>
              </a:spcAft>
            </a:pPr>
            <a:r>
              <a:rPr lang="ru-RU" dirty="0" smtClean="0">
                <a:solidFill>
                  <a:srgbClr val="002060"/>
                </a:solidFill>
                <a:latin typeface="Times New Roman" pitchFamily="18" charset="0"/>
                <a:ea typeface="Times New Roman" pitchFamily="18" charset="0"/>
                <a:cs typeface="Times New Roman" pitchFamily="18" charset="0"/>
              </a:rPr>
              <a:t>    С 1985 года ежегодно в станице Вёшенской проходит "Шолоховская весна" — Всероссийский литературно-фольклорный праздник, посвященный дню рождения писателя.</a:t>
            </a:r>
            <a:endParaRPr lang="ru-RU" sz="800" dirty="0" smtClean="0">
              <a:solidFill>
                <a:srgbClr val="002060"/>
              </a:solidFill>
              <a:latin typeface="Times New Roman" pitchFamily="18" charset="0"/>
              <a:cs typeface="Times New Roman" pitchFamily="18" charset="0"/>
            </a:endParaRPr>
          </a:p>
        </p:txBody>
      </p:sp>
      <p:pic>
        <p:nvPicPr>
          <p:cNvPr id="41985" name="Picture 1" descr="C:\Users\Bibl-PK-7\Desktop\шолохов\veshki-sholohovskaya-vesna-7.jpg"/>
          <p:cNvPicPr>
            <a:picLocks noChangeAspect="1" noChangeArrowheads="1"/>
          </p:cNvPicPr>
          <p:nvPr/>
        </p:nvPicPr>
        <p:blipFill>
          <a:blip r:embed="rId2" cstate="print"/>
          <a:srcRect/>
          <a:stretch>
            <a:fillRect/>
          </a:stretch>
        </p:blipFill>
        <p:spPr bwMode="auto">
          <a:xfrm>
            <a:off x="262082" y="1348508"/>
            <a:ext cx="4503093" cy="2845955"/>
          </a:xfrm>
          <a:prstGeom prst="rect">
            <a:avLst/>
          </a:prstGeom>
          <a:noFill/>
        </p:spPr>
      </p:pic>
      <p:pic>
        <p:nvPicPr>
          <p:cNvPr id="41986" name="Picture 2" descr="C:\Users\Bibl-PK-7\Desktop\шолохов\7-1-27-2015.jpg"/>
          <p:cNvPicPr>
            <a:picLocks noChangeAspect="1" noChangeArrowheads="1"/>
          </p:cNvPicPr>
          <p:nvPr/>
        </p:nvPicPr>
        <p:blipFill>
          <a:blip r:embed="rId3"/>
          <a:srcRect/>
          <a:stretch>
            <a:fillRect/>
          </a:stretch>
        </p:blipFill>
        <p:spPr bwMode="auto">
          <a:xfrm>
            <a:off x="4193309" y="3763795"/>
            <a:ext cx="4326411" cy="2863297"/>
          </a:xfrm>
          <a:prstGeom prst="rect">
            <a:avLst/>
          </a:prstGeom>
          <a:noFill/>
        </p:spPr>
      </p:pic>
      <p:pic>
        <p:nvPicPr>
          <p:cNvPr id="41988" name="Picture 4" descr="C:\Users\Bibl-PK-7\Desktop\шолохов\IMG-20190524-WA0017.jpg"/>
          <p:cNvPicPr>
            <a:picLocks noChangeAspect="1" noChangeArrowheads="1"/>
          </p:cNvPicPr>
          <p:nvPr/>
        </p:nvPicPr>
        <p:blipFill>
          <a:blip r:embed="rId4"/>
          <a:srcRect/>
          <a:stretch>
            <a:fillRect/>
          </a:stretch>
        </p:blipFill>
        <p:spPr bwMode="auto">
          <a:xfrm>
            <a:off x="5046133" y="1276926"/>
            <a:ext cx="3592947" cy="2694710"/>
          </a:xfrm>
          <a:prstGeom prst="rect">
            <a:avLst/>
          </a:prstGeom>
          <a:noFill/>
        </p:spPr>
      </p:pic>
      <p:pic>
        <p:nvPicPr>
          <p:cNvPr id="41987" name="Picture 3" descr="C:\Users\Bibl-PK-7\Desktop\шолохов\02.jpg"/>
          <p:cNvPicPr>
            <a:picLocks noChangeAspect="1" noChangeArrowheads="1"/>
          </p:cNvPicPr>
          <p:nvPr/>
        </p:nvPicPr>
        <p:blipFill>
          <a:blip r:embed="rId5"/>
          <a:srcRect/>
          <a:stretch>
            <a:fillRect/>
          </a:stretch>
        </p:blipFill>
        <p:spPr bwMode="auto">
          <a:xfrm>
            <a:off x="498765" y="3828473"/>
            <a:ext cx="3860798" cy="2895599"/>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819150" y="409575"/>
            <a:ext cx="771525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Биография Михаила Шолохова полна невероятных событий – радостных и горестных, которые настолько тесно переплелись между собой, что неизвестно, чего в его жизни было больше, светлых моментов или разочарований. </a:t>
            </a:r>
          </a:p>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solidFill>
                  <a:srgbClr val="002060"/>
                </a:solidFill>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Его преследовало НКВД, он мог заявиться к Сталину пьяным, стал лауреатом Нобелевской премии и хотел сравниться в славе с Львом Толстым.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Его признали великим писателем еще при жизни, он единственный из 5 русских литераторов стал Нобелевским лауреатом, будучи гражданином СССР. </a:t>
            </a:r>
            <a:endParaRPr kumimoji="0" lang="ru-RU" b="0"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45058" name="Picture 2" descr="C:\Users\Bibl-PK-7\Desktop\шолохов\234342-2.jpg"/>
          <p:cNvPicPr>
            <a:picLocks noChangeAspect="1" noChangeArrowheads="1"/>
          </p:cNvPicPr>
          <p:nvPr/>
        </p:nvPicPr>
        <p:blipFill>
          <a:blip r:embed="rId2"/>
          <a:srcRect/>
          <a:stretch>
            <a:fillRect/>
          </a:stretch>
        </p:blipFill>
        <p:spPr bwMode="auto">
          <a:xfrm>
            <a:off x="5813425" y="3038474"/>
            <a:ext cx="2787650" cy="3428809"/>
          </a:xfrm>
          <a:prstGeom prst="rect">
            <a:avLst/>
          </a:prstGeom>
          <a:noFill/>
        </p:spPr>
      </p:pic>
      <p:pic>
        <p:nvPicPr>
          <p:cNvPr id="45059" name="Picture 3" descr="C:\Users\Bibl-PK-7\Desktop\шолохов\423324234-2-768x569.jpg"/>
          <p:cNvPicPr>
            <a:picLocks noChangeAspect="1" noChangeArrowheads="1"/>
          </p:cNvPicPr>
          <p:nvPr/>
        </p:nvPicPr>
        <p:blipFill>
          <a:blip r:embed="rId3"/>
          <a:srcRect/>
          <a:stretch>
            <a:fillRect/>
          </a:stretch>
        </p:blipFill>
        <p:spPr bwMode="auto">
          <a:xfrm>
            <a:off x="876300" y="3291111"/>
            <a:ext cx="4552950" cy="337321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AD820FD1-CE28-4800-9641-9C6FCC27E84F}"/>
              </a:ext>
            </a:extLst>
          </p:cNvPr>
          <p:cNvSpPr/>
          <p:nvPr/>
        </p:nvSpPr>
        <p:spPr>
          <a:xfrm>
            <a:off x="3400635" y="90070"/>
            <a:ext cx="2038764" cy="707886"/>
          </a:xfrm>
          <a:prstGeom prst="rect">
            <a:avLst/>
          </a:prstGeom>
        </p:spPr>
        <p:txBody>
          <a:bodyPr wrap="none">
            <a:spAutoFit/>
          </a:bodyPr>
          <a:lstStyle/>
          <a:p>
            <a:pPr algn="ctr"/>
            <a:r>
              <a:rPr lang="ru-RU" sz="4000" b="1" dirty="0">
                <a:solidFill>
                  <a:srgbClr val="002060"/>
                </a:solidFill>
                <a:latin typeface="Times New Roman" panose="02020603050405020304" pitchFamily="18" charset="0"/>
                <a:cs typeface="Times New Roman" panose="02020603050405020304" pitchFamily="18" charset="0"/>
              </a:rPr>
              <a:t>Детство</a:t>
            </a:r>
          </a:p>
        </p:txBody>
      </p:sp>
      <p:sp>
        <p:nvSpPr>
          <p:cNvPr id="5" name="Прямоугольник 4">
            <a:extLst>
              <a:ext uri="{FF2B5EF4-FFF2-40B4-BE49-F238E27FC236}">
                <a16:creationId xmlns="" xmlns:a16="http://schemas.microsoft.com/office/drawing/2014/main" id="{00C9D3D7-A737-4757-BBF2-2328DE6BB254}"/>
              </a:ext>
            </a:extLst>
          </p:cNvPr>
          <p:cNvSpPr/>
          <p:nvPr/>
        </p:nvSpPr>
        <p:spPr>
          <a:xfrm>
            <a:off x="520117" y="870886"/>
            <a:ext cx="4446166" cy="3139321"/>
          </a:xfrm>
          <a:prstGeom prst="rect">
            <a:avLst/>
          </a:prstGeom>
        </p:spPr>
        <p:txBody>
          <a:bodyPr wrap="square">
            <a:spAutoFit/>
          </a:bodyPr>
          <a:lstStyle/>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Родился Михаил Шолохов 24 мая 1905 года на хуторе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Кружилинском</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в станице Вешенской. </a:t>
            </a:r>
          </a:p>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Отца звали Александр Шолохов, </a:t>
            </a:r>
          </a:p>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мать – Анастасия Кузнецова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Черникова</a:t>
            </a:r>
            <a:r>
              <a:rPr lang="ru-RU"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ru-RU" dirty="0" smtClean="0">
                <a:solidFill>
                  <a:srgbClr val="002060"/>
                </a:solidFill>
                <a:latin typeface="Times New Roman" panose="02020603050405020304" pitchFamily="18" charset="0"/>
                <a:cs typeface="Times New Roman" panose="02020603050405020304" pitchFamily="18" charset="0"/>
              </a:rPr>
              <a:t>    Мать </a:t>
            </a:r>
            <a:r>
              <a:rPr lang="ru-RU" dirty="0">
                <a:solidFill>
                  <a:srgbClr val="002060"/>
                </a:solidFill>
                <a:latin typeface="Times New Roman" panose="02020603050405020304" pitchFamily="18" charset="0"/>
                <a:cs typeface="Times New Roman" panose="02020603050405020304" pitchFamily="18" charset="0"/>
              </a:rPr>
              <a:t>Шолохова, Анастасия Черникова, была черниговской крестьянкой, сиротой, до замужества служила горничной у помещицы в станице Вёшенской и была выдана насильно замуж за донского казака Кузнецова. </a:t>
            </a:r>
            <a:endPar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10" descr="img139">
            <a:extLst>
              <a:ext uri="{FF2B5EF4-FFF2-40B4-BE49-F238E27FC236}">
                <a16:creationId xmlns="" xmlns:a16="http://schemas.microsoft.com/office/drawing/2014/main" id="{F74BEEEF-0158-4037-BC82-706CB0AD253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437168" y="842505"/>
            <a:ext cx="2792432" cy="23933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Прямоугольник 6">
            <a:extLst>
              <a:ext uri="{FF2B5EF4-FFF2-40B4-BE49-F238E27FC236}">
                <a16:creationId xmlns="" xmlns:a16="http://schemas.microsoft.com/office/drawing/2014/main" id="{9034A5D3-CDFE-4A1F-A302-A1C68204504D}"/>
              </a:ext>
            </a:extLst>
          </p:cNvPr>
          <p:cNvSpPr/>
          <p:nvPr/>
        </p:nvSpPr>
        <p:spPr>
          <a:xfrm>
            <a:off x="5463526" y="3232314"/>
            <a:ext cx="2662104" cy="523220"/>
          </a:xfrm>
          <a:prstGeom prst="rect">
            <a:avLst/>
          </a:prstGeom>
        </p:spPr>
        <p:txBody>
          <a:bodyPr wrap="square">
            <a:spAutoFit/>
          </a:bodyPr>
          <a:lstStyle/>
          <a:p>
            <a:pPr algn="ctr"/>
            <a:r>
              <a:rPr lang="ru-RU" sz="1400" dirty="0">
                <a:solidFill>
                  <a:srgbClr val="002060"/>
                </a:solidFill>
                <a:latin typeface="Times New Roman" panose="02020603050405020304" pitchFamily="18" charset="0"/>
                <a:cs typeface="Times New Roman" panose="02020603050405020304" pitchFamily="18" charset="0"/>
              </a:rPr>
              <a:t>Михаил Шолохов с родителями (1912 г.) </a:t>
            </a:r>
          </a:p>
        </p:txBody>
      </p:sp>
      <p:sp>
        <p:nvSpPr>
          <p:cNvPr id="8" name="Прямоугольник 7">
            <a:extLst>
              <a:ext uri="{FF2B5EF4-FFF2-40B4-BE49-F238E27FC236}">
                <a16:creationId xmlns="" xmlns:a16="http://schemas.microsoft.com/office/drawing/2014/main" id="{ABBAE81F-FBD6-411C-A1B5-6F1523893819}"/>
              </a:ext>
            </a:extLst>
          </p:cNvPr>
          <p:cNvSpPr/>
          <p:nvPr/>
        </p:nvSpPr>
        <p:spPr>
          <a:xfrm>
            <a:off x="520117" y="3974866"/>
            <a:ext cx="8011487" cy="2031325"/>
          </a:xfrm>
          <a:prstGeom prst="rect">
            <a:avLst/>
          </a:prstGeom>
        </p:spPr>
        <p:txBody>
          <a:bodyPr wrap="square">
            <a:spAutoFit/>
          </a:bodyPr>
          <a:lstStyle/>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Она оставила его, полюбив Александра Шолохова, который к казачеству не принадлежал, был родом из Рязанской губернии, служил приказчиком на коммерческом предприятии, а в советское время заведовал Каргинской заготовительной конторой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Донпродкома</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Первоначально </a:t>
            </a:r>
            <a:r>
              <a:rPr lang="ru-RU"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их </a:t>
            </a:r>
            <a:r>
              <a:rPr lang="ru-RU"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незаконно-рожденный</a:t>
            </a:r>
            <a:r>
              <a:rPr lang="ru-RU"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сын Михаил был записан на фамилию официального мужа матери. Только после смерти Кузнецова в 1912 году родители смогли обвенчаться, Михаил был "усыновлен" настоящим отцом и получил фамилию Шолохов.</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4157389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86E6BE5E-4F0B-462C-BE2E-E0E37D102E0D}"/>
              </a:ext>
            </a:extLst>
          </p:cNvPr>
          <p:cNvSpPr/>
          <p:nvPr/>
        </p:nvSpPr>
        <p:spPr>
          <a:xfrm>
            <a:off x="3367954" y="463344"/>
            <a:ext cx="4880095" cy="3693319"/>
          </a:xfrm>
          <a:prstGeom prst="rect">
            <a:avLst/>
          </a:prstGeom>
        </p:spPr>
        <p:txBody>
          <a:bodyPr wrap="square">
            <a:spAutoFit/>
          </a:bodyPr>
          <a:lstStyle/>
          <a:p>
            <a:r>
              <a:rPr lang="ru-RU" dirty="0">
                <a:solidFill>
                  <a:srgbClr val="002060"/>
                </a:solidFill>
                <a:latin typeface="Times New Roman" panose="02020603050405020304" pitchFamily="18" charset="0"/>
                <a:ea typeface="Times New Roman" panose="02020603050405020304" pitchFamily="18" charset="0"/>
              </a:rPr>
              <a:t>Анастасия не была обучена грамоте, но природный ум и находчивость помогли ей овладеть наукой. Она решила обучиться письму и грамоте после поступления сына на учебу в гимназию. Ей хотелось самой писать письма единственному ребенку, не привлекая к этому процессу мужа.</a:t>
            </a:r>
            <a:endParaRPr lang="ru-RU" sz="1600" dirty="0">
              <a:solidFill>
                <a:srgbClr val="002060"/>
              </a:solidFill>
              <a:latin typeface="Times New Roman" panose="02020603050405020304" pitchFamily="18" charset="0"/>
              <a:ea typeface="Times New Roman" panose="02020603050405020304" pitchFamily="18" charset="0"/>
            </a:endParaRPr>
          </a:p>
          <a:p>
            <a:r>
              <a:rPr lang="ru-RU" dirty="0" smtClean="0">
                <a:solidFill>
                  <a:srgbClr val="002060"/>
                </a:solidFill>
                <a:latin typeface="Times New Roman" panose="02020603050405020304" pitchFamily="18" charset="0"/>
                <a:ea typeface="Times New Roman" panose="02020603050405020304" pitchFamily="18" charset="0"/>
              </a:rPr>
              <a:t>    Александр </a:t>
            </a:r>
            <a:r>
              <a:rPr lang="ru-RU" dirty="0">
                <a:solidFill>
                  <a:srgbClr val="002060"/>
                </a:solidFill>
                <a:latin typeface="Times New Roman" panose="02020603050405020304" pitchFamily="18" charset="0"/>
                <a:ea typeface="Times New Roman" panose="02020603050405020304" pitchFamily="18" charset="0"/>
              </a:rPr>
              <a:t>Шолохов был выходцем из купеческой семьи, проживавшей в Рязанской губернии. Его дед скупал зерно, он сам начал скупать скот и сеять хлеб. Семья практически ни в чем не нуждалась, Михаил с родителями жили в достатке.</a:t>
            </a:r>
            <a:endParaRPr lang="ru-RU" sz="1600" dirty="0">
              <a:solidFill>
                <a:srgbClr val="002060"/>
              </a:solidFill>
              <a:effectLst/>
              <a:latin typeface="Times New Roman" panose="02020603050405020304" pitchFamily="18" charset="0"/>
              <a:ea typeface="Times New Roman" panose="02020603050405020304" pitchFamily="18" charset="0"/>
            </a:endParaRPr>
          </a:p>
        </p:txBody>
      </p:sp>
      <p:pic>
        <p:nvPicPr>
          <p:cNvPr id="5" name="Picture 2" descr="http://900igr.net/up/datai/115509/0002-002-.png">
            <a:extLst>
              <a:ext uri="{FF2B5EF4-FFF2-40B4-BE49-F238E27FC236}">
                <a16:creationId xmlns="" xmlns:a16="http://schemas.microsoft.com/office/drawing/2014/main" id="{552ABB80-E221-478D-A032-79183819BE68}"/>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00461" y="344797"/>
            <a:ext cx="2523030" cy="366719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Прямоугольник 5">
            <a:extLst>
              <a:ext uri="{FF2B5EF4-FFF2-40B4-BE49-F238E27FC236}">
                <a16:creationId xmlns="" xmlns:a16="http://schemas.microsoft.com/office/drawing/2014/main" id="{8FF52DC6-A390-4254-8662-C3B519F4CEE7}"/>
              </a:ext>
            </a:extLst>
          </p:cNvPr>
          <p:cNvSpPr/>
          <p:nvPr/>
        </p:nvSpPr>
        <p:spPr>
          <a:xfrm>
            <a:off x="570452" y="4090645"/>
            <a:ext cx="7910818" cy="2031325"/>
          </a:xfrm>
          <a:prstGeom prst="rect">
            <a:avLst/>
          </a:prstGeom>
        </p:spPr>
        <p:txBody>
          <a:bodyPr wrap="square">
            <a:spAutoFit/>
          </a:bodyPr>
          <a:lstStyle/>
          <a:p>
            <a:r>
              <a:rPr lang="ru-RU" dirty="0">
                <a:solidFill>
                  <a:srgbClr val="002060"/>
                </a:solidFill>
                <a:latin typeface="Times New Roman" panose="02020603050405020304" pitchFamily="18" charset="0"/>
                <a:ea typeface="Times New Roman" panose="02020603050405020304" pitchFamily="18" charset="0"/>
              </a:rPr>
              <a:t>    Спустя пять лет после рождения Михаила, Шолоховы уехали из хутора </a:t>
            </a:r>
            <a:r>
              <a:rPr lang="ru-RU" dirty="0" err="1">
                <a:solidFill>
                  <a:srgbClr val="002060"/>
                </a:solidFill>
                <a:latin typeface="Times New Roman" panose="02020603050405020304" pitchFamily="18" charset="0"/>
                <a:ea typeface="Times New Roman" panose="02020603050405020304" pitchFamily="18" charset="0"/>
              </a:rPr>
              <a:t>Кружилинского</a:t>
            </a:r>
            <a:r>
              <a:rPr lang="ru-RU" dirty="0">
                <a:solidFill>
                  <a:srgbClr val="002060"/>
                </a:solidFill>
                <a:latin typeface="Times New Roman" panose="02020603050405020304" pitchFamily="18" charset="0"/>
                <a:ea typeface="Times New Roman" panose="02020603050405020304" pitchFamily="18" charset="0"/>
              </a:rPr>
              <a:t>. Глава семьи нашел работу у купца из станицы Каргинской, близ </a:t>
            </a:r>
            <a:r>
              <a:rPr lang="ru-RU" dirty="0" err="1">
                <a:solidFill>
                  <a:srgbClr val="002060"/>
                </a:solidFill>
                <a:latin typeface="Times New Roman" panose="02020603050405020304" pitchFamily="18" charset="0"/>
                <a:ea typeface="Times New Roman" panose="02020603050405020304" pitchFamily="18" charset="0"/>
              </a:rPr>
              <a:t>Ростова</a:t>
            </a:r>
            <a:r>
              <a:rPr lang="ru-RU" dirty="0">
                <a:solidFill>
                  <a:srgbClr val="002060"/>
                </a:solidFill>
                <a:latin typeface="Times New Roman" panose="02020603050405020304" pitchFamily="18" charset="0"/>
                <a:ea typeface="Times New Roman" panose="02020603050405020304" pitchFamily="18" charset="0"/>
              </a:rPr>
              <a:t>. Миша подрос, пришло время учить его грамоте.</a:t>
            </a:r>
          </a:p>
          <a:p>
            <a:r>
              <a:rPr lang="ru-RU" dirty="0">
                <a:solidFill>
                  <a:srgbClr val="002060"/>
                </a:solidFill>
                <a:latin typeface="Times New Roman" panose="02020603050405020304" pitchFamily="18" charset="0"/>
                <a:ea typeface="Times New Roman" panose="02020603050405020304" pitchFamily="18" charset="0"/>
              </a:rPr>
              <a:t> Родители смогли обеспечить ему домашнее обучение в лице учителя Тимофея </a:t>
            </a:r>
            <a:r>
              <a:rPr lang="ru-RU" dirty="0" err="1">
                <a:solidFill>
                  <a:srgbClr val="002060"/>
                </a:solidFill>
                <a:latin typeface="Times New Roman" panose="02020603050405020304" pitchFamily="18" charset="0"/>
                <a:ea typeface="Times New Roman" panose="02020603050405020304" pitchFamily="18" charset="0"/>
              </a:rPr>
              <a:t>Мрыхина</a:t>
            </a:r>
            <a:r>
              <a:rPr lang="ru-RU" dirty="0">
                <a:solidFill>
                  <a:srgbClr val="002060"/>
                </a:solidFill>
                <a:latin typeface="Times New Roman" panose="02020603050405020304" pitchFamily="18" charset="0"/>
                <a:ea typeface="Times New Roman" panose="02020603050405020304" pitchFamily="18" charset="0"/>
              </a:rPr>
              <a:t>. </a:t>
            </a:r>
          </a:p>
          <a:p>
            <a:r>
              <a:rPr lang="ru-RU" dirty="0">
                <a:solidFill>
                  <a:srgbClr val="002060"/>
                </a:solidFill>
                <a:latin typeface="Times New Roman" panose="02020603050405020304" pitchFamily="18" charset="0"/>
                <a:ea typeface="Times New Roman" panose="02020603050405020304" pitchFamily="18" charset="0"/>
              </a:rPr>
              <a:t>Ребенку очень понравилось учиться, он подолгу сидел над книгами, научился писать и считать</a:t>
            </a:r>
            <a:r>
              <a:rPr lang="ru-RU" dirty="0" smtClean="0">
                <a:solidFill>
                  <a:srgbClr val="002060"/>
                </a:solidFill>
                <a:latin typeface="Times New Roman" panose="02020603050405020304" pitchFamily="18" charset="0"/>
                <a:ea typeface="Times New Roman" panose="02020603050405020304" pitchFamily="18" charset="0"/>
              </a:rPr>
              <a:t>.</a:t>
            </a:r>
            <a:endParaRPr lang="ru-RU"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386396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8" descr="img140">
            <a:extLst>
              <a:ext uri="{FF2B5EF4-FFF2-40B4-BE49-F238E27FC236}">
                <a16:creationId xmlns="" xmlns:a16="http://schemas.microsoft.com/office/drawing/2014/main" id="{E9E92F71-CA4F-4FBC-ADE0-66CBD0A23E64}"/>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99128" y="4002725"/>
            <a:ext cx="3160096" cy="2515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Прямоугольник 5">
            <a:extLst>
              <a:ext uri="{FF2B5EF4-FFF2-40B4-BE49-F238E27FC236}">
                <a16:creationId xmlns="" xmlns:a16="http://schemas.microsoft.com/office/drawing/2014/main" id="{3A834F48-9EFD-4A7E-B530-7631026B8085}"/>
              </a:ext>
            </a:extLst>
          </p:cNvPr>
          <p:cNvSpPr/>
          <p:nvPr/>
        </p:nvSpPr>
        <p:spPr>
          <a:xfrm>
            <a:off x="4717810" y="4964079"/>
            <a:ext cx="1983107" cy="307777"/>
          </a:xfrm>
          <a:prstGeom prst="rect">
            <a:avLst/>
          </a:prstGeom>
        </p:spPr>
        <p:txBody>
          <a:bodyPr wrap="none">
            <a:spAutoFit/>
          </a:bodyPr>
          <a:lstStyle/>
          <a:p>
            <a:r>
              <a:rPr lang="ru-RU" altLang="ru-RU" sz="1400" dirty="0">
                <a:solidFill>
                  <a:srgbClr val="002060"/>
                </a:solidFill>
                <a:latin typeface="Times New Roman" panose="02020603050405020304" pitchFamily="18" charset="0"/>
                <a:cs typeface="Times New Roman" panose="02020603050405020304" pitchFamily="18" charset="0"/>
              </a:rPr>
              <a:t>Годы учёбы в гимназии</a:t>
            </a:r>
          </a:p>
        </p:txBody>
      </p:sp>
      <p:sp>
        <p:nvSpPr>
          <p:cNvPr id="7" name="Прямоугольник 6">
            <a:extLst>
              <a:ext uri="{FF2B5EF4-FFF2-40B4-BE49-F238E27FC236}">
                <a16:creationId xmlns="" xmlns:a16="http://schemas.microsoft.com/office/drawing/2014/main" id="{85DAC1C2-5E7D-4748-BD45-7B6DC3AB2BDD}"/>
              </a:ext>
            </a:extLst>
          </p:cNvPr>
          <p:cNvSpPr/>
          <p:nvPr/>
        </p:nvSpPr>
        <p:spPr>
          <a:xfrm>
            <a:off x="931178" y="259603"/>
            <a:ext cx="7550093" cy="3656770"/>
          </a:xfrm>
          <a:prstGeom prst="rect">
            <a:avLst/>
          </a:prstGeom>
        </p:spPr>
        <p:txBody>
          <a:bodyPr wrap="square">
            <a:spAutoFit/>
          </a:bodyPr>
          <a:lstStyle/>
          <a:p>
            <a:r>
              <a:rPr lang="ru-RU" altLang="ru-RU" dirty="0">
                <a:solidFill>
                  <a:srgbClr val="002060"/>
                </a:solidFill>
                <a:latin typeface="Times New Roman" panose="02020603050405020304" pitchFamily="18" charset="0"/>
                <a:cs typeface="Times New Roman" panose="02020603050405020304" pitchFamily="18" charset="0"/>
              </a:rPr>
              <a:t>    Учился Шолохов сначала в церковноприходской школе, а затем до 1918 г. в гимназии. </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Одним из педагогов мальчика был Михаил Копылов, черты которого явно прослеживаются в одном из героев романа «Тихий Дон». </a:t>
            </a:r>
          </a:p>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В 1914 году у Михаила воспалились глаза, и его отправили лечиться в Москву.</a:t>
            </a:r>
            <a:r>
              <a:rPr lang="ru-RU" altLang="ru-RU" dirty="0">
                <a:solidFill>
                  <a:srgbClr val="002060"/>
                </a:solidFill>
                <a:latin typeface="Times New Roman" panose="02020603050405020304" pitchFamily="18" charset="0"/>
                <a:cs typeface="Times New Roman" panose="02020603050405020304" pitchFamily="18" charset="0"/>
              </a:rPr>
              <a:t> </a:t>
            </a:r>
          </a:p>
          <a:p>
            <a:r>
              <a:rPr lang="ru-RU" altLang="ru-RU" dirty="0">
                <a:solidFill>
                  <a:srgbClr val="002060"/>
                </a:solidFill>
                <a:latin typeface="Times New Roman" panose="02020603050405020304" pitchFamily="18" charset="0"/>
                <a:cs typeface="Times New Roman" panose="02020603050405020304" pitchFamily="18" charset="0"/>
              </a:rPr>
              <a:t>В связи с началом Первой Мировой, а затем и Гражданской войны, получил лишь четыре класса образования. </a:t>
            </a:r>
            <a:endPar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В 1917-м в воздухе запахло революцией. Рабочие и крестьяне с трудом воспринимали учение новых вождей – Ленина, Свердлова, Троцкого. Но постепенно жизнь простых людей начала меняться со скоростью картинки в калейдоскопе. </a:t>
            </a:r>
          </a:p>
          <a:p>
            <a:r>
              <a:rPr lang="ru-RU" altLang="ru-RU" dirty="0">
                <a:solidFill>
                  <a:srgbClr val="002060"/>
                </a:solidFill>
                <a:latin typeface="Times New Roman" panose="02020603050405020304" pitchFamily="18" charset="0"/>
                <a:cs typeface="Times New Roman" panose="02020603050405020304" pitchFamily="18" charset="0"/>
              </a:rPr>
              <a:t>    В 15 лет записался добровольцем в ряды Красной Армии.</a:t>
            </a:r>
          </a:p>
          <a:p>
            <a:pPr>
              <a:lnSpc>
                <a:spcPts val="2025"/>
              </a:lnSpc>
              <a:spcAft>
                <a:spcPts val="1950"/>
              </a:spcAft>
            </a:pP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1105172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6E93C82C-E018-4B94-ABAE-638E7242541A}"/>
              </a:ext>
            </a:extLst>
          </p:cNvPr>
          <p:cNvSpPr/>
          <p:nvPr/>
        </p:nvSpPr>
        <p:spPr>
          <a:xfrm>
            <a:off x="964735" y="366994"/>
            <a:ext cx="7633982" cy="6186309"/>
          </a:xfrm>
          <a:prstGeom prst="rect">
            <a:avLst/>
          </a:prstGeom>
        </p:spPr>
        <p:txBody>
          <a:bodyPr wrap="square">
            <a:spAutoFit/>
          </a:bodyPr>
          <a:lstStyle/>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В год революции отец будущего писателя получил должность управляющего паровой мельницей станицы Еланской под Ростовом. В 1920-м семья Шолоховых снова меняет место жительства и оказывается в станице Каргинской. Спустя пять лет, в 1925-м умирает отец Михаила Шолохова – Александр Михайлович.</a:t>
            </a:r>
          </a:p>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Михаил Шолохов остался равнодушным к идеям Октябрьской революции. Он в ней не участвовал и не выказывал симпатии ни красным, ни белым. Просто принял победу большевиков, как должное. В 1930-м он стал членом партии.</a:t>
            </a:r>
          </a:p>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Шолохов смог проявить все свои лучшие качества – он не был участником контрреволюционных заговоров, придерживался партийной дисциплины и поддерживал ее идеологию. Хотя случилось и одно исключение в его безупречной биографии – в 1922-м Шолохова приговорили к расстрелу. Он исполнял обязанности налогового инспектора и превысил свои должностные полномочия. </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Благодаря находчивости родителей, расстрельную статью удалось изменить до года исправительных работ. Они каким-то образом достали фальшивое свидетельство о рождении, уменьшив ему возраст до несовершеннолетнего. С этим же документом Шолохов пытался поступить на подготовительное отделение рабфака, но ему отказали, потому что он не смог предоставить нужные бумаги. С высшим образованием не сложилось, и чтобы заработать себе на жизнь, Шолохов тяжело трудился физически.</a:t>
            </a:r>
            <a:endPar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098762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408DB428-4CA7-4F9A-B4F9-EA022456ED83}"/>
              </a:ext>
            </a:extLst>
          </p:cNvPr>
          <p:cNvSpPr/>
          <p:nvPr/>
        </p:nvSpPr>
        <p:spPr>
          <a:xfrm>
            <a:off x="1234743" y="6180"/>
            <a:ext cx="6674519" cy="707886"/>
          </a:xfrm>
          <a:prstGeom prst="rect">
            <a:avLst/>
          </a:prstGeom>
        </p:spPr>
        <p:txBody>
          <a:bodyPr wrap="none">
            <a:spAutoFit/>
          </a:bodyPr>
          <a:lstStyle/>
          <a:p>
            <a:pPr algn="ctr"/>
            <a:r>
              <a:rPr lang="ru-RU" sz="4000" b="1" dirty="0">
                <a:solidFill>
                  <a:srgbClr val="002060"/>
                </a:solidFill>
                <a:latin typeface="Times New Roman" panose="02020603050405020304" pitchFamily="18" charset="0"/>
                <a:cs typeface="Times New Roman" panose="02020603050405020304" pitchFamily="18" charset="0"/>
              </a:rPr>
              <a:t>Начало литературного пути</a:t>
            </a:r>
          </a:p>
        </p:txBody>
      </p:sp>
      <p:sp>
        <p:nvSpPr>
          <p:cNvPr id="5" name="Прямоугольник 4">
            <a:extLst>
              <a:ext uri="{FF2B5EF4-FFF2-40B4-BE49-F238E27FC236}">
                <a16:creationId xmlns="" xmlns:a16="http://schemas.microsoft.com/office/drawing/2014/main" id="{C6A1152F-B7FC-414C-B482-9DC1EF4D82D8}"/>
              </a:ext>
            </a:extLst>
          </p:cNvPr>
          <p:cNvSpPr/>
          <p:nvPr/>
        </p:nvSpPr>
        <p:spPr>
          <a:xfrm>
            <a:off x="805344" y="648536"/>
            <a:ext cx="4588778" cy="6186309"/>
          </a:xfrm>
          <a:prstGeom prst="rect">
            <a:avLst/>
          </a:prstGeom>
        </p:spPr>
        <p:txBody>
          <a:bodyPr wrap="square">
            <a:spAutoFit/>
          </a:bodyPr>
          <a:lstStyle/>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В октябре 1922 года переехал в Москву, где работал грузчиком, каменщиком, счетоводом в жилуправлении на Красной Пресне. Одновременно посещал занятия литобъединения "Молодая гвардия".</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Осенью 1923 года в "Юношеской правде" опубликованы два фельетона Шолохова — "Испытание" и "Три".</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В декабре 1924 года в газете "Молодой ленинец" вышел его рассказ "Родинка", открывший цикл донских рассказов: "Пастух",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Илюха</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"Жеребенок", "Лазоревая степь", "Семейный человек" и других. Они были опубликованы в комсомольской периодике, а затем составили три сборника "Донские рассказы" и "Лазоревая степь" (оба — 1926) и "О Колчаке, крапиве и прочем" (1927). "Донские рассказы" еще в рукописи прочел земляк Шолохова писатель Александр Серафимович, который написал к сборнику предисловие.</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http://www.stavarhiv.ru/userfiles/file/%D0%9A%D0%B0%D0%BB%D0%B5%D0%B9%D0%B4%D0%BE%D1%81%D0%BA%D0%BE%D0%BF/2017/%D0%BC%D0%B0%D0%B9/%D0%9D%D0%A1%D0%91,%20%D0%B8%D0%BD%D0%B2_%20%E2%84%96%203812,%20%D0%BB_181%20%D0%B4%D0%BE%D0%BA.jpg">
            <a:extLst>
              <a:ext uri="{FF2B5EF4-FFF2-40B4-BE49-F238E27FC236}">
                <a16:creationId xmlns="" xmlns:a16="http://schemas.microsoft.com/office/drawing/2014/main" id="{BE609588-663A-4931-84EE-9498DC900E8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25954" y="789567"/>
            <a:ext cx="2232248" cy="3468622"/>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http://fb.ru/misc/i/gallery/32850/884508.jpg">
            <a:extLst>
              <a:ext uri="{FF2B5EF4-FFF2-40B4-BE49-F238E27FC236}">
                <a16:creationId xmlns="" xmlns:a16="http://schemas.microsoft.com/office/drawing/2014/main" id="{9722271A-6DD9-4609-9BA8-B2D21511FDF1}"/>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904275" y="1086344"/>
            <a:ext cx="2009973" cy="3096344"/>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6" descr="https://ozon-st.cdn.ngenix.net/multimedia/1007144055.jpg">
            <a:extLst>
              <a:ext uri="{FF2B5EF4-FFF2-40B4-BE49-F238E27FC236}">
                <a16:creationId xmlns="" xmlns:a16="http://schemas.microsoft.com/office/drawing/2014/main" id="{48E3432D-96FF-4EFC-958B-9C2661DA0411}"/>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64988" y="3964514"/>
            <a:ext cx="2173407" cy="27363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41366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0BBF019B-27BF-4034-91DA-65A42E2C2543}"/>
              </a:ext>
            </a:extLst>
          </p:cNvPr>
          <p:cNvSpPr/>
          <p:nvPr/>
        </p:nvSpPr>
        <p:spPr>
          <a:xfrm>
            <a:off x="2370064" y="14569"/>
            <a:ext cx="4236096" cy="646331"/>
          </a:xfrm>
          <a:prstGeom prst="rect">
            <a:avLst/>
          </a:prstGeom>
        </p:spPr>
        <p:txBody>
          <a:bodyPr wrap="none">
            <a:sp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Рассвет творчества</a:t>
            </a:r>
          </a:p>
        </p:txBody>
      </p:sp>
      <p:sp>
        <p:nvSpPr>
          <p:cNvPr id="6" name="Прямоугольник 5">
            <a:extLst>
              <a:ext uri="{FF2B5EF4-FFF2-40B4-BE49-F238E27FC236}">
                <a16:creationId xmlns="" xmlns:a16="http://schemas.microsoft.com/office/drawing/2014/main" id="{911C201F-6DAE-452C-AFFD-BBC7910A9D06}"/>
              </a:ext>
            </a:extLst>
          </p:cNvPr>
          <p:cNvSpPr/>
          <p:nvPr/>
        </p:nvSpPr>
        <p:spPr>
          <a:xfrm>
            <a:off x="788565" y="534189"/>
            <a:ext cx="8011487" cy="3416320"/>
          </a:xfrm>
          <a:prstGeom prst="rect">
            <a:avLst/>
          </a:prstGeom>
        </p:spPr>
        <p:txBody>
          <a:bodyPr wrap="square">
            <a:spAutoFit/>
          </a:bodyPr>
          <a:lstStyle/>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В 1925 году писатель приступил к созданию романа "Тихий Дон" о драматической судьбе донского казачества в годы Первой мировой и Гражданской войн. В эти годы вместе с семьей он жил в станице Каргинской, затем в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Букановской</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а с 1926 года — в Вёшенской. </a:t>
            </a:r>
            <a:endPar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В 1928 году две первые книги романа-эпопеи вышли в журнале "Октябрь". Выход третьей книги (шестой части) был задержан из-за достаточно сочувственного изображения участников антибольшевистского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Верхнедонского</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восстания 1919 года. Чтобы выпустить книгу, Шолохов обратился к писателю Максиму Горькому с помощью которого добился от Иосифа Сталина разрешения на публикацию этой части романа без купюр в 1932 году, а в 1934 году в основном завершил четвертую — последнюю часть, но стал заново ее переписывать, не без ужесточившегося идеологического давления. </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 xmlns:a16="http://schemas.microsoft.com/office/drawing/2014/main" id="{3221F30D-EA9A-4B63-9680-A69C55F37B20}"/>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74548" y="3950509"/>
            <a:ext cx="3756843" cy="2763823"/>
          </a:xfrm>
          <a:prstGeom prst="rect">
            <a:avLst/>
          </a:prstGeom>
        </p:spPr>
      </p:pic>
      <p:sp>
        <p:nvSpPr>
          <p:cNvPr id="9" name="Прямоугольник 8">
            <a:extLst>
              <a:ext uri="{FF2B5EF4-FFF2-40B4-BE49-F238E27FC236}">
                <a16:creationId xmlns="" xmlns:a16="http://schemas.microsoft.com/office/drawing/2014/main" id="{D8965AA4-EBAE-49B9-9D30-84F136B82A17}"/>
              </a:ext>
            </a:extLst>
          </p:cNvPr>
          <p:cNvSpPr/>
          <p:nvPr/>
        </p:nvSpPr>
        <p:spPr>
          <a:xfrm>
            <a:off x="4977178" y="5604766"/>
            <a:ext cx="2161854" cy="738664"/>
          </a:xfrm>
          <a:prstGeom prst="rect">
            <a:avLst/>
          </a:prstGeom>
        </p:spPr>
        <p:txBody>
          <a:bodyPr wrap="square">
            <a:spAutoFit/>
          </a:bodyPr>
          <a:lstStyle/>
          <a:p>
            <a:pPr algn="ctr"/>
            <a:r>
              <a:rPr lang="ru-RU" altLang="ru-RU" sz="1400" dirty="0">
                <a:solidFill>
                  <a:srgbClr val="002060"/>
                </a:solidFill>
                <a:latin typeface="Times New Roman" panose="02020603050405020304" pitchFamily="18" charset="0"/>
                <a:cs typeface="Times New Roman" panose="02020603050405020304" pitchFamily="18" charset="0"/>
              </a:rPr>
              <a:t>Рукопись произведения Михаила Шолохова «Тихий Дон»</a:t>
            </a:r>
          </a:p>
        </p:txBody>
      </p:sp>
    </p:spTree>
    <p:extLst>
      <p:ext uri="{BB962C8B-B14F-4D97-AF65-F5344CB8AC3E}">
        <p14:creationId xmlns="" xmlns:p14="http://schemas.microsoft.com/office/powerpoint/2010/main" val="12735562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Graffiti2CTT"/>
        <a:ea typeface=""/>
        <a:cs typeface=""/>
      </a:majorFont>
      <a:minorFont>
        <a:latin typeface="Sitka Tex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656</TotalTime>
  <Words>2023</Words>
  <Application>Microsoft Office PowerPoint</Application>
  <PresentationFormat>Экран (4:3)</PresentationFormat>
  <Paragraphs>132</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Inna Manchak</dc:creator>
  <cp:lastModifiedBy>Bibl-PK-7</cp:lastModifiedBy>
  <cp:revision>52</cp:revision>
  <dcterms:created xsi:type="dcterms:W3CDTF">2018-08-29T10:09:02Z</dcterms:created>
  <dcterms:modified xsi:type="dcterms:W3CDTF">2020-06-03T06:44:49Z</dcterms:modified>
</cp:coreProperties>
</file>