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77" r:id="rId3"/>
    <p:sldId id="274" r:id="rId4"/>
    <p:sldId id="257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80" r:id="rId20"/>
    <p:sldId id="27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579" autoAdjust="0"/>
  </p:normalViewPr>
  <p:slideViewPr>
    <p:cSldViewPr snapToGrid="0">
      <p:cViewPr varScale="1">
        <p:scale>
          <a:sx n="119" d="100"/>
          <a:sy n="119" d="100"/>
        </p:scale>
        <p:origin x="-23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47D6CE6-D6B3-922F-F2E0-736FAEFE01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06A45ED5-EEC1-22E2-ED8B-B5F614A296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75195BE-6300-688C-E2FF-527DC5307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B1E3-93A7-40CF-BCB7-74B04E4E8DC4}" type="datetimeFigureOut">
              <a:rPr lang="ru-RU" smtClean="0"/>
              <a:pPr/>
              <a:t>12.12.2022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FBA6BF3-565F-4A84-3B39-913D22C37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2CAFF36-92E5-B652-B4B6-22FBF5093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2AB62-4F8A-43F5-BB81-CBAF8221D22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11147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60107FA-BAFC-6B60-1DDA-74760C020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151715D3-D426-AF66-2029-723FA742B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B0901B8-88F7-1D54-266B-FE9D57B87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B1E3-93A7-40CF-BCB7-74B04E4E8DC4}" type="datetimeFigureOut">
              <a:rPr lang="ru-RU" smtClean="0"/>
              <a:pPr/>
              <a:t>12.12.2022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A4145B2-5880-074A-6D9D-95C324FBA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3FF52A8-11ED-F10A-0EF6-E1AB2EF53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2AB62-4F8A-43F5-BB81-CBAF8221D22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05614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9FF3A468-1E35-9A9E-2189-695715174A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E59DF016-D935-693D-95BE-D6A29EC0D8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0941811-147A-377E-0AA0-89152AA7B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B1E3-93A7-40CF-BCB7-74B04E4E8DC4}" type="datetimeFigureOut">
              <a:rPr lang="ru-RU" smtClean="0"/>
              <a:pPr/>
              <a:t>12.12.2022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79358E4-1683-5D87-0B86-323844CF9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AC57046-9D77-BBDF-1A6C-AAC2D3CFB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2AB62-4F8A-43F5-BB81-CBAF8221D22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43809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CCD9C4F-D661-CAF1-E0E7-6C9165232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8086608-887E-FD00-B303-4D90FEC299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4390DB4-00A6-32D4-12B6-00D35AAE0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B1E3-93A7-40CF-BCB7-74B04E4E8DC4}" type="datetimeFigureOut">
              <a:rPr lang="ru-RU" smtClean="0"/>
              <a:pPr/>
              <a:t>12.12.2022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D1CC139-5E33-6BC3-B9E0-32B1EF4A3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C28BE63-54F6-D3F2-3CA9-EF5AC5EE0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2AB62-4F8A-43F5-BB81-CBAF8221D22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09743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BDC40FF-05CD-810A-D64B-634256376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60A3467-9BD4-5665-47EB-328F96C95B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D7812EF-FFEC-B7F9-56B0-4FE8DF94F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B1E3-93A7-40CF-BCB7-74B04E4E8DC4}" type="datetimeFigureOut">
              <a:rPr lang="ru-RU" smtClean="0"/>
              <a:pPr/>
              <a:t>12.12.2022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9F2E282-BC3F-0E59-180F-F9D651C67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37E2F19-BFD1-036F-D879-4AE98B48F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2AB62-4F8A-43F5-BB81-CBAF8221D22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30103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8045679-6975-E770-E563-149B582FF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0B58793-9B5C-5878-32DA-B82633CCD2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27CBCC5F-A558-2D1D-F033-792E5D6A3D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4F8F6D6-C588-87CB-94C0-29115DC8B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B1E3-93A7-40CF-BCB7-74B04E4E8DC4}" type="datetimeFigureOut">
              <a:rPr lang="ru-RU" smtClean="0"/>
              <a:pPr/>
              <a:t>12.12.2022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CB720A0-F7E4-6E77-7A9F-77E4CACC3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4883D1C-0C47-C9A4-3AC8-5EC23E50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2AB62-4F8A-43F5-BB81-CBAF8221D22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8420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3B5B4A0-72A5-5B2B-A1D0-786E0F1DD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B66C22A-2CD1-5ABD-D723-EC5174DAED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DA711F8-3D9C-D29D-50C4-2317D7C8A9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D3759CE2-DF5A-0276-044A-9453F94202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7A979F60-CB13-523D-CCC9-5A09861DA0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4CF0B742-C20F-89BE-5FCC-E68811D6B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B1E3-93A7-40CF-BCB7-74B04E4E8DC4}" type="datetimeFigureOut">
              <a:rPr lang="ru-RU" smtClean="0"/>
              <a:pPr/>
              <a:t>12.12.2022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A59C5442-F883-6FDE-8BFD-856E6E746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3E75E5CB-7ED9-501B-F0BA-2BA917151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2AB62-4F8A-43F5-BB81-CBAF8221D22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29464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78BB7CA-7C71-D7C2-14D6-55BEFF69E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97EC3BE4-B26E-D7A9-2FA9-702EC234A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B1E3-93A7-40CF-BCB7-74B04E4E8DC4}" type="datetimeFigureOut">
              <a:rPr lang="ru-RU" smtClean="0"/>
              <a:pPr/>
              <a:t>12.12.2022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EA56E242-F8FF-1614-1539-74DB11C91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83878D24-8EFC-F042-152C-961AA4695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2AB62-4F8A-43F5-BB81-CBAF8221D22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06937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EABD16DC-3773-2350-855F-C94A04986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B1E3-93A7-40CF-BCB7-74B04E4E8DC4}" type="datetimeFigureOut">
              <a:rPr lang="ru-RU" smtClean="0"/>
              <a:pPr/>
              <a:t>12.12.2022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CCD84771-BCFE-891C-CF63-F9A26E164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C0B1639C-F559-50AE-385B-32A46C6D2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2AB62-4F8A-43F5-BB81-CBAF8221D22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4677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CF39E0A-DCC4-852F-CF48-03FEC9AEC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667BC68-BDA6-1513-4377-617F405AC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C879ACA0-32E1-8A26-E94F-A3F3331BDF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80CAB4C-EF37-EDFA-33DA-E0CC33A4E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B1E3-93A7-40CF-BCB7-74B04E4E8DC4}" type="datetimeFigureOut">
              <a:rPr lang="ru-RU" smtClean="0"/>
              <a:pPr/>
              <a:t>12.12.2022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F9FCB75-9A75-BAF3-4A8F-F474C7A32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DCC25F2-A167-9E8C-4127-68165D3FA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2AB62-4F8A-43F5-BB81-CBAF8221D22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98469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1047AAE-0BB1-A844-CEAB-096203084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02A9E229-4AD9-110D-8969-8072E92701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997A72E-D0DA-4C9A-D0A1-110AF0E302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F229BAF-E83A-B66F-E7BF-0BEB1F308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B1E3-93A7-40CF-BCB7-74B04E4E8DC4}" type="datetimeFigureOut">
              <a:rPr lang="ru-RU" smtClean="0"/>
              <a:pPr/>
              <a:t>12.12.2022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D1B130C-318D-2871-BA93-F00D3BB45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A02CAB9-4364-731A-98BD-0B2D67868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2AB62-4F8A-43F5-BB81-CBAF8221D22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96368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CE24B0A-164A-C034-5515-94A6B682F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109D0F5-E914-A069-2593-D7D0B65B20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6975DFA-7A3B-23ED-B2FD-4E1AD94BB3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2B1E3-93A7-40CF-BCB7-74B04E4E8DC4}" type="datetimeFigureOut">
              <a:rPr lang="ru-RU" smtClean="0"/>
              <a:pPr/>
              <a:t>12.12.2022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47256D8-27ED-6BAE-5014-AA66955D1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F078E52-FA9D-4610-C5E5-507DA2DAE9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2AB62-4F8A-43F5-BB81-CBAF8221D22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71906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E6461719-C4AC-4DD4-9BD7-6969F16AC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C44F73F-A781-45D1-9BE8-03410CE79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600" b="1" i="1" dirty="0">
                <a:latin typeface="Candara" panose="020E0502030303020204" pitchFamily="34" charset="0"/>
              </a:rPr>
              <a:t>МБУ «Карпинская ЦБС» </a:t>
            </a:r>
            <a:br>
              <a:rPr lang="ru-RU" sz="2600" b="1" i="1" dirty="0">
                <a:latin typeface="Candara" panose="020E0502030303020204" pitchFamily="34" charset="0"/>
              </a:rPr>
            </a:br>
            <a:r>
              <a:rPr lang="ru-RU" sz="2600" b="1" i="1" dirty="0">
                <a:latin typeface="Candara" panose="020E0502030303020204" pitchFamily="34" charset="0"/>
              </a:rPr>
              <a:t>библиотека семейного чтения им. П. П. </a:t>
            </a:r>
            <a:r>
              <a:rPr lang="ru-RU" sz="2600" b="1" i="1" dirty="0" smtClean="0">
                <a:latin typeface="Candara" panose="020E0502030303020204" pitchFamily="34" charset="0"/>
              </a:rPr>
              <a:t>Бажова  </a:t>
            </a:r>
            <a:r>
              <a:rPr lang="ru-RU" sz="2800" b="1" i="1" dirty="0" smtClean="0">
                <a:latin typeface="Candara" panose="020E0502030303020204" pitchFamily="34" charset="0"/>
              </a:rPr>
              <a:t>6 +</a:t>
            </a:r>
            <a:endParaRPr lang="ru-RU" sz="2800" b="1" i="1" dirty="0">
              <a:latin typeface="Candara" panose="020E0502030303020204" pitchFamily="34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F0C1861-9965-425C-8A0E-A36CC65D6D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47937" y="1510394"/>
            <a:ext cx="7547810" cy="4155620"/>
          </a:xfrm>
        </p:spPr>
        <p:txBody>
          <a:bodyPr>
            <a:noAutofit/>
          </a:bodyPr>
          <a:lstStyle/>
          <a:p>
            <a:pPr algn="ctr"/>
            <a:r>
              <a:rPr lang="ru-RU" sz="8000" dirty="0">
                <a:solidFill>
                  <a:srgbClr val="C00000"/>
                </a:solidFill>
                <a:cs typeface="Aharoni" panose="02010803020104030203" pitchFamily="2" charset="-79"/>
              </a:rPr>
              <a:t>«Сказки </a:t>
            </a:r>
            <a:endParaRPr lang="ru-RU" sz="8000" dirty="0" smtClean="0">
              <a:solidFill>
                <a:srgbClr val="C00000"/>
              </a:solidFill>
              <a:cs typeface="Aharoni" panose="02010803020104030203" pitchFamily="2" charset="-79"/>
            </a:endParaRPr>
          </a:p>
          <a:p>
            <a:pPr algn="ctr"/>
            <a:r>
              <a:rPr lang="ru-RU" sz="8000" dirty="0" smtClean="0">
                <a:solidFill>
                  <a:srgbClr val="C00000"/>
                </a:solidFill>
                <a:cs typeface="Aharoni" panose="02010803020104030203" pitchFamily="2" charset="-79"/>
              </a:rPr>
              <a:t>о </a:t>
            </a:r>
            <a:r>
              <a:rPr lang="ru-RU" sz="8000" dirty="0">
                <a:solidFill>
                  <a:srgbClr val="C00000"/>
                </a:solidFill>
                <a:cs typeface="Aharoni" panose="02010803020104030203" pitchFamily="2" charset="-79"/>
              </a:rPr>
              <a:t>чудесах </a:t>
            </a:r>
            <a:endParaRPr lang="ru-RU" sz="8000" dirty="0" smtClean="0">
              <a:solidFill>
                <a:srgbClr val="C00000"/>
              </a:solidFill>
              <a:cs typeface="Aharoni" panose="02010803020104030203" pitchFamily="2" charset="-79"/>
            </a:endParaRPr>
          </a:p>
          <a:p>
            <a:pPr algn="ctr"/>
            <a:r>
              <a:rPr lang="ru-RU" sz="8000" dirty="0" smtClean="0">
                <a:solidFill>
                  <a:srgbClr val="C00000"/>
                </a:solidFill>
                <a:cs typeface="Aharoni" panose="02010803020104030203" pitchFamily="2" charset="-79"/>
              </a:rPr>
              <a:t>и волшебниках</a:t>
            </a:r>
            <a:r>
              <a:rPr lang="ru-RU" sz="8000" dirty="0">
                <a:solidFill>
                  <a:srgbClr val="C00000"/>
                </a:solidFill>
                <a:cs typeface="Aharoni" panose="02010803020104030203" pitchFamily="2" charset="-79"/>
              </a:rPr>
              <a:t>»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768672EA-25E8-4445-B555-948793F7A0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87637" y="6103917"/>
            <a:ext cx="2790702" cy="38895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Карпинск 2022</a:t>
            </a:r>
          </a:p>
        </p:txBody>
      </p:sp>
      <p:pic>
        <p:nvPicPr>
          <p:cNvPr id="7" name="Picture 2" descr="Волшебные сказки. Читать онлайн. Список сказок.">
            <a:extLst>
              <a:ext uri="{FF2B5EF4-FFF2-40B4-BE49-F238E27FC236}">
                <a16:creationId xmlns="" xmlns:a16="http://schemas.microsoft.com/office/drawing/2014/main" id="{60B16233-1127-45CD-9754-A84046C35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79" y="2260173"/>
            <a:ext cx="4160321" cy="30362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74140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F159612-F89A-2D1C-D62A-17CF18532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800665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ru-RU" sz="6600" b="1" dirty="0">
                <a:solidFill>
                  <a:srgbClr val="FF0000"/>
                </a:solidFill>
                <a:latin typeface="Arial Black" panose="020B0A04020102020204" pitchFamily="34" charset="0"/>
              </a:rPr>
              <a:t>Братья Гримм</a:t>
            </a:r>
            <a:br>
              <a:rPr lang="ru-RU" sz="6600" b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6600" b="1" dirty="0">
                <a:solidFill>
                  <a:srgbClr val="FF0000"/>
                </a:solidFill>
                <a:latin typeface="Arial Black" panose="020B0A04020102020204" pitchFamily="34" charset="0"/>
              </a:rPr>
              <a:t>«Чудесный цветок»</a:t>
            </a:r>
          </a:p>
        </p:txBody>
      </p:sp>
      <p:pic>
        <p:nvPicPr>
          <p:cNvPr id="2050" name="Picture 2" descr="Иллюстрация 1 из 1 для Сказки о чудесах и волшебниках - Перро, Гримм,  Андерсен | Лабиринт - книги. Источник: Лабиринт">
            <a:extLst>
              <a:ext uri="{FF2B5EF4-FFF2-40B4-BE49-F238E27FC236}">
                <a16:creationId xmlns="" xmlns:a16="http://schemas.microsoft.com/office/drawing/2014/main" id="{78FE1E4C-4EBE-D2B3-A7D9-4BCA799E4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2191"/>
            <a:ext cx="12192000" cy="53738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72728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4DAFAAA-73FD-FDD2-BE2B-771BFB3516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655763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  <a:t>Братья Гримм</a:t>
            </a:r>
            <a:b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  <a:t>«Семь воронов»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B4E6CDFD-12D3-58BA-3B53-CD3FFF289E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 flipV="1">
            <a:off x="520504" y="5398476"/>
            <a:ext cx="112542" cy="101991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3074" name="Picture 2" descr="Семь воронов - слушать аудиосказку братьев Гримм онлайн">
            <a:extLst>
              <a:ext uri="{FF2B5EF4-FFF2-40B4-BE49-F238E27FC236}">
                <a16:creationId xmlns="" xmlns:a16="http://schemas.microsoft.com/office/drawing/2014/main" id="{89A042ED-44AB-90D6-5FF0-6C76C9041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655763"/>
            <a:ext cx="5542672" cy="52022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AC58062-9152-2ABA-DB8D-76CA91FE4420}"/>
              </a:ext>
            </a:extLst>
          </p:cNvPr>
          <p:cNvSpPr txBox="1"/>
          <p:nvPr/>
        </p:nvSpPr>
        <p:spPr>
          <a:xfrm>
            <a:off x="5542671" y="2602413"/>
            <a:ext cx="6649329" cy="310854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i="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Сказка о том, как родной отец по неосторожности проклял родных сыновей и превратил их в воронов</a:t>
            </a:r>
            <a:r>
              <a:rPr lang="ru-RU" sz="2800" b="0" i="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. Случилось это во время крещения единственной дочери. Родители не могли снять проклятье с сыновей.</a:t>
            </a:r>
            <a:endParaRPr lang="ru-RU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3076" name="Picture 4" descr="Мультяшный ворон на белом | Премиум векторы">
            <a:extLst>
              <a:ext uri="{FF2B5EF4-FFF2-40B4-BE49-F238E27FC236}">
                <a16:creationId xmlns="" xmlns:a16="http://schemas.microsoft.com/office/drawing/2014/main" id="{778164BE-B745-EBAE-BEE5-FE0A58449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51" y="5710956"/>
            <a:ext cx="1069145" cy="10620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Картинка мультяшная ворона ❤ для срисовки">
            <a:extLst>
              <a:ext uri="{FF2B5EF4-FFF2-40B4-BE49-F238E27FC236}">
                <a16:creationId xmlns="" xmlns:a16="http://schemas.microsoft.com/office/drawing/2014/main" id="{F855A143-CC7B-4354-432E-9850E6109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3113" y="1655763"/>
            <a:ext cx="1389183" cy="946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Ворон для детей на прозрачном фоне (35 фото) - красивые фото и картинки  pofoto.club">
            <a:extLst>
              <a:ext uri="{FF2B5EF4-FFF2-40B4-BE49-F238E27FC236}">
                <a16:creationId xmlns="" xmlns:a16="http://schemas.microsoft.com/office/drawing/2014/main" id="{1B384350-5695-AA54-0854-DC761170D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330" y="5710956"/>
            <a:ext cx="2213315" cy="11470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90274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65321C3-6649-8573-58AB-26A65F842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6000" dirty="0">
                <a:solidFill>
                  <a:srgbClr val="7030A0"/>
                </a:solidFill>
                <a:latin typeface="Arial Black" panose="020B0A04020102020204" pitchFamily="34" charset="0"/>
              </a:rPr>
              <a:t>Братья Гримм</a:t>
            </a:r>
            <a:br>
              <a:rPr lang="ru-RU" sz="6000" dirty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ru-RU" sz="6000" dirty="0">
                <a:solidFill>
                  <a:srgbClr val="7030A0"/>
                </a:solidFill>
                <a:latin typeface="Arial Black" panose="020B0A04020102020204" pitchFamily="34" charset="0"/>
              </a:rPr>
              <a:t>«Сладкая каша»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AFEA680-988C-4B55-3BC9-1D6CEAA6D53B}"/>
              </a:ext>
            </a:extLst>
          </p:cNvPr>
          <p:cNvSpPr>
            <a:spLocks noGrp="1"/>
          </p:cNvSpPr>
          <p:nvPr>
            <p:ph idx="1"/>
          </p:nvPr>
        </p:nvSpPr>
        <p:spPr>
          <a:xfrm flipV="1">
            <a:off x="5247248" y="7427741"/>
            <a:ext cx="6106551" cy="112542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4098" name="Picture 2" descr="Сладкая каша: сказка Братьев Гримм читать онлайн бесплатно">
            <a:extLst>
              <a:ext uri="{FF2B5EF4-FFF2-40B4-BE49-F238E27FC236}">
                <a16:creationId xmlns="" xmlns:a16="http://schemas.microsoft.com/office/drawing/2014/main" id="{8DB7FE61-D5DA-0F8D-5E79-08D64C301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690689"/>
            <a:ext cx="7750965" cy="51673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6E5D6DA-569F-0DF3-19C7-88008E3F41B1}"/>
              </a:ext>
            </a:extLst>
          </p:cNvPr>
          <p:cNvSpPr txBox="1"/>
          <p:nvPr/>
        </p:nvSpPr>
        <p:spPr>
          <a:xfrm>
            <a:off x="7750964" y="2518117"/>
            <a:ext cx="444103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0" i="0" dirty="0">
                <a:solidFill>
                  <a:srgbClr val="7030A0"/>
                </a:solidFill>
                <a:effectLst/>
                <a:latin typeface="Arial Black" panose="020B0A04020102020204" pitchFamily="34" charset="0"/>
              </a:rPr>
              <a:t> В семье бедной девочки, которая живёт вдвоём со своей матерью, стало нечего есть. В лесу девочка встречает старуху. Старуха я дарит ей волшебный горшочек, которому стоит лишь сказать: «Горшочек, вари»...</a:t>
            </a:r>
            <a:endParaRPr lang="ru-RU" sz="20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4102" name="Picture 6" descr="Горшок с кашей - векторные изображения, Горшок с кашей картинки |  Depositphotos">
            <a:extLst>
              <a:ext uri="{FF2B5EF4-FFF2-40B4-BE49-F238E27FC236}">
                <a16:creationId xmlns="" xmlns:a16="http://schemas.microsoft.com/office/drawing/2014/main" id="{5D8532C6-39A2-1FD6-B968-C9E536128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8539" y="5380438"/>
            <a:ext cx="2597820" cy="12993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27670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91E45C6-95E1-0BFA-01A9-9018E2AA6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rgbClr val="7030A0"/>
          </a:solidFill>
        </p:spPr>
        <p:txBody>
          <a:bodyPr>
            <a:normAutofit/>
          </a:bodyPr>
          <a:lstStyle/>
          <a:p>
            <a:pPr algn="ctr"/>
            <a:r>
              <a:rPr lang="ru-RU" sz="5400" dirty="0">
                <a:solidFill>
                  <a:srgbClr val="FFFF00"/>
                </a:solidFill>
                <a:latin typeface="Arial Black" panose="020B0A04020102020204" pitchFamily="34" charset="0"/>
              </a:rPr>
              <a:t>Ханс Кристиан Андерсен</a:t>
            </a:r>
            <a:br>
              <a:rPr lang="ru-RU" sz="5400" dirty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ru-RU" sz="5400" dirty="0">
                <a:solidFill>
                  <a:srgbClr val="FFFF00"/>
                </a:solidFill>
                <a:latin typeface="Arial Black" panose="020B0A04020102020204" pitchFamily="34" charset="0"/>
              </a:rPr>
              <a:t>«Дюймовочка»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6E0F052-5CCD-5E71-BAA1-65B9BA563161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-1463039" y="6063175"/>
            <a:ext cx="450165" cy="794824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AutoShape 2" descr="Дюймовочка">
            <a:extLst>
              <a:ext uri="{FF2B5EF4-FFF2-40B4-BE49-F238E27FC236}">
                <a16:creationId xmlns="" xmlns:a16="http://schemas.microsoft.com/office/drawing/2014/main" id="{B7157EFD-C3A5-BA64-C915-BA9CA49DB4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00E168D-8EA7-5CCA-57FF-B528A7BAAE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90689"/>
            <a:ext cx="6096001" cy="51673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872FF08-DDE9-6EF5-3D9F-65B3A309DF8D}"/>
              </a:ext>
            </a:extLst>
          </p:cNvPr>
          <p:cNvSpPr txBox="1"/>
          <p:nvPr/>
        </p:nvSpPr>
        <p:spPr>
          <a:xfrm>
            <a:off x="6095999" y="2546644"/>
            <a:ext cx="6096001" cy="3600986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endParaRPr lang="ru-RU" b="0" i="0" dirty="0">
              <a:solidFill>
                <a:srgbClr val="FFFF00"/>
              </a:solidFill>
              <a:effectLst/>
              <a:latin typeface="arial" panose="020B0604020202020204" pitchFamily="34" charset="0"/>
            </a:endParaRPr>
          </a:p>
          <a:p>
            <a:endParaRPr lang="ru-RU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ctr"/>
            <a:r>
              <a:rPr lang="ru-RU" sz="2400" b="0" i="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Маленькая девочка, ростом не больше дюйма, волею судьбы отправляется странствовать. Разнообразные женихи добиваются её расположения, но счастье </a:t>
            </a:r>
            <a:r>
              <a:rPr lang="ru-RU" sz="2400" b="1" i="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дюймовочка</a:t>
            </a:r>
            <a:r>
              <a:rPr lang="ru-RU" sz="2400" b="0" i="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 может обрести только среди себе подобных.</a:t>
            </a:r>
            <a:endParaRPr lang="ru-RU" sz="24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5124" name="Picture 4" descr="Мультик «Дюймовочка» – детские мультфильмы на канале Карусель">
            <a:extLst>
              <a:ext uri="{FF2B5EF4-FFF2-40B4-BE49-F238E27FC236}">
                <a16:creationId xmlns="" xmlns:a16="http://schemas.microsoft.com/office/drawing/2014/main" id="{E8CA9005-D8DD-FB02-36DD-952E1BD90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4101">
            <a:off x="9253857" y="1181630"/>
            <a:ext cx="2260209" cy="17543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Мультик «Дюймовочка» – детские мультфильмы на канале Карусель">
            <a:extLst>
              <a:ext uri="{FF2B5EF4-FFF2-40B4-BE49-F238E27FC236}">
                <a16:creationId xmlns="" xmlns:a16="http://schemas.microsoft.com/office/drawing/2014/main" id="{A4C832DF-CE8C-2B1F-A015-18A185995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9470" y="5786668"/>
            <a:ext cx="1772530" cy="10713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13010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C907F89-FF9A-D60A-7354-EA0F6C8CB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rgbClr val="00B0F0"/>
          </a:solidFill>
        </p:spPr>
        <p:txBody>
          <a:bodyPr/>
          <a:lstStyle/>
          <a:p>
            <a:pPr algn="ctr"/>
            <a:r>
              <a:rPr lang="ru-RU" b="1" dirty="0">
                <a:solidFill>
                  <a:srgbClr val="FFFF00"/>
                </a:solidFill>
                <a:latin typeface="Arial Black" panose="020B0A04020102020204" pitchFamily="34" charset="0"/>
              </a:rPr>
              <a:t>Ханс Кристиан Андерсен</a:t>
            </a:r>
            <a:br>
              <a:rPr lang="ru-RU" b="1" dirty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ru-RU" b="1" dirty="0">
                <a:solidFill>
                  <a:srgbClr val="FFFF00"/>
                </a:solidFill>
                <a:latin typeface="Arial Black" panose="020B0A04020102020204" pitchFamily="34" charset="0"/>
              </a:rPr>
              <a:t>«Ганс Чурбан»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F562807-9763-655C-DAE3-F103A2FD8531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 flipV="1">
            <a:off x="-2757269" y="6035040"/>
            <a:ext cx="168814" cy="56271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6146" name="Picture 2" descr="Сказка Ганс Чурбан - Ганс Христиан Андерсен. Читать онлайн.">
            <a:extLst>
              <a:ext uri="{FF2B5EF4-FFF2-40B4-BE49-F238E27FC236}">
                <a16:creationId xmlns="" xmlns:a16="http://schemas.microsoft.com/office/drawing/2014/main" id="{D9198F70-E3F5-F7DE-21A1-1AB0BA18F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90689"/>
            <a:ext cx="7512148" cy="45856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2251BB4-8EB9-1881-29E0-B658DF7766F0}"/>
              </a:ext>
            </a:extLst>
          </p:cNvPr>
          <p:cNvSpPr txBox="1"/>
          <p:nvPr/>
        </p:nvSpPr>
        <p:spPr>
          <a:xfrm>
            <a:off x="7512148" y="1690687"/>
            <a:ext cx="4679852" cy="452431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FFFF00"/>
                </a:solidFill>
                <a:latin typeface="Arial Black" panose="020B0A04020102020204" pitchFamily="34" charset="0"/>
              </a:rPr>
              <a:t>В</a:t>
            </a:r>
            <a:r>
              <a:rPr lang="ru-RU" sz="3600" b="0" i="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есёлая, увлекательная  сказка</a:t>
            </a:r>
            <a:r>
              <a:rPr lang="ru-RU" sz="3600" dirty="0">
                <a:solidFill>
                  <a:srgbClr val="FFFF00"/>
                </a:solidFill>
                <a:latin typeface="Arial Black" panose="020B0A04020102020204" pitchFamily="34" charset="0"/>
              </a:rPr>
              <a:t>.</a:t>
            </a:r>
            <a:r>
              <a:rPr lang="ru-RU" sz="3600" b="0" i="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В ней рассказывается о том, как дочь короля выбирала себе мужа. </a:t>
            </a:r>
            <a:endParaRPr lang="ru-RU" sz="36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0627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1AAE677-D3C4-0BCB-F249-030294B81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449845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ru-RU" sz="5400" b="1" dirty="0">
                <a:solidFill>
                  <a:srgbClr val="00B050"/>
                </a:solidFill>
                <a:latin typeface="Arial Black" panose="020B0A04020102020204" pitchFamily="34" charset="0"/>
              </a:rPr>
              <a:t>Ханс Кристиан Андерсен</a:t>
            </a:r>
            <a:br>
              <a:rPr lang="ru-RU" sz="5400" b="1" dirty="0">
                <a:solidFill>
                  <a:srgbClr val="00B050"/>
                </a:solidFill>
                <a:latin typeface="Arial Black" panose="020B0A04020102020204" pitchFamily="34" charset="0"/>
              </a:rPr>
            </a:br>
            <a:r>
              <a:rPr lang="ru-RU" sz="5400" b="1" dirty="0">
                <a:solidFill>
                  <a:srgbClr val="00B050"/>
                </a:solidFill>
                <a:latin typeface="Arial Black" panose="020B0A04020102020204" pitchFamily="34" charset="0"/>
              </a:rPr>
              <a:t>«Сундук – самолёт»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FAD8CFA-F147-3F20-F38A-FC5FB0A22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942536" y="5936566"/>
            <a:ext cx="56269" cy="240396"/>
          </a:xfrm>
        </p:spPr>
        <p:txBody>
          <a:bodyPr>
            <a:normAutofit fontScale="47500" lnSpcReduction="20000"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527C3F3-6D42-DC91-4126-326F770C85FF}"/>
              </a:ext>
            </a:extLst>
          </p:cNvPr>
          <p:cNvSpPr txBox="1"/>
          <p:nvPr/>
        </p:nvSpPr>
        <p:spPr>
          <a:xfrm>
            <a:off x="6068306" y="2449846"/>
            <a:ext cx="6123693" cy="255454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Получив от отца наследство, купеческий сынок весело зажил и вскоре спустил всё наследство. Друзья перестали знаться с ним, но один из них прислал ему старый сундук с советом: укладываться. А раз у него ничего не было — он сел в него сам. А сундук-то волшебный был!..</a:t>
            </a:r>
          </a:p>
        </p:txBody>
      </p:sp>
      <p:pic>
        <p:nvPicPr>
          <p:cNvPr id="7180" name="Picture 12" descr="Сундук - самолет. Читать онлайн - Сказки Андерсена">
            <a:extLst>
              <a:ext uri="{FF2B5EF4-FFF2-40B4-BE49-F238E27FC236}">
                <a16:creationId xmlns="" xmlns:a16="http://schemas.microsoft.com/office/drawing/2014/main" id="{ED42DF15-117C-FF31-5C00-5647995B0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693" y="2114550"/>
            <a:ext cx="6095999" cy="48596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Сундук-самолёт - Авафка">
            <a:extLst>
              <a:ext uri="{FF2B5EF4-FFF2-40B4-BE49-F238E27FC236}">
                <a16:creationId xmlns="" xmlns:a16="http://schemas.microsoft.com/office/drawing/2014/main" id="{230C263A-F36E-D275-63FB-50DCB6D9A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513" y="5062471"/>
            <a:ext cx="2806874" cy="17955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54045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931B28C-D4EE-0836-6120-5767305F8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6000" b="1" dirty="0">
                <a:solidFill>
                  <a:srgbClr val="00B050"/>
                </a:solidFill>
                <a:latin typeface="Arial Black" panose="020B0A04020102020204" pitchFamily="34" charset="0"/>
              </a:rPr>
              <a:t>Шарль Перро</a:t>
            </a:r>
            <a:br>
              <a:rPr lang="ru-RU" sz="6000" b="1" dirty="0">
                <a:solidFill>
                  <a:srgbClr val="00B050"/>
                </a:solidFill>
                <a:latin typeface="Arial Black" panose="020B0A04020102020204" pitchFamily="34" charset="0"/>
              </a:rPr>
            </a:br>
            <a:r>
              <a:rPr lang="ru-RU" sz="6000" b="1" dirty="0">
                <a:solidFill>
                  <a:srgbClr val="00B050"/>
                </a:solidFill>
                <a:latin typeface="Arial Black" panose="020B0A04020102020204" pitchFamily="34" charset="0"/>
              </a:rPr>
              <a:t>«Золушка»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BE0F4FB-36F2-A310-7F08-8BE8DCB13AF4}"/>
              </a:ext>
            </a:extLst>
          </p:cNvPr>
          <p:cNvSpPr txBox="1"/>
          <p:nvPr/>
        </p:nvSpPr>
        <p:spPr>
          <a:xfrm>
            <a:off x="6302326" y="2726845"/>
            <a:ext cx="5889674" cy="4031873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endParaRPr lang="ru-RU" sz="3200" b="1" i="0" dirty="0">
              <a:solidFill>
                <a:srgbClr val="00B050"/>
              </a:solidFill>
              <a:effectLst/>
              <a:latin typeface="Inter"/>
            </a:endParaRPr>
          </a:p>
          <a:p>
            <a:pPr algn="ctr"/>
            <a:r>
              <a:rPr lang="ru-RU" sz="3200" b="1" i="0" dirty="0">
                <a:solidFill>
                  <a:srgbClr val="00B050"/>
                </a:solidFill>
                <a:effectLst/>
                <a:latin typeface="Inter"/>
              </a:rPr>
              <a:t>Поучительная сказка о доброй, красивой Золушке, которая, несмотря на происки злой мачехи и сестёр, оказалась на королевском балу, завоевала сердце принца </a:t>
            </a:r>
          </a:p>
          <a:p>
            <a:pPr algn="ctr"/>
            <a:r>
              <a:rPr lang="ru-RU" sz="3200" b="1" i="0" dirty="0">
                <a:solidFill>
                  <a:srgbClr val="00B050"/>
                </a:solidFill>
                <a:effectLst/>
                <a:latin typeface="Inter"/>
              </a:rPr>
              <a:t>и стала его женой.</a:t>
            </a:r>
            <a:endParaRPr lang="ru-RU" sz="3200" b="1" dirty="0">
              <a:solidFill>
                <a:srgbClr val="00B050"/>
              </a:solidFill>
            </a:endParaRPr>
          </a:p>
        </p:txBody>
      </p:sp>
      <p:pic>
        <p:nvPicPr>
          <p:cNvPr id="8194" name="Picture 2" descr="От Китая до Европы: как менялась история о Золушке в разных культурах">
            <a:extLst>
              <a:ext uri="{FF2B5EF4-FFF2-40B4-BE49-F238E27FC236}">
                <a16:creationId xmlns="" xmlns:a16="http://schemas.microsoft.com/office/drawing/2014/main" id="{83B3A1DB-2C6E-C1CF-183D-9C5153891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0689"/>
            <a:ext cx="6302326" cy="51673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Шлепанцы Золушки из стекла пикантные женские шлепанцы с кристаллами на  высоком каблуке дизайнерские корсажные шлепанцы для женщин аксессуары 2018  | Украшения и аксессуары | АлиЭкспресс">
            <a:extLst>
              <a:ext uri="{FF2B5EF4-FFF2-40B4-BE49-F238E27FC236}">
                <a16:creationId xmlns="" xmlns:a16="http://schemas.microsoft.com/office/drawing/2014/main" id="{837062B6-3617-6B3D-5878-0BC0C8305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694" y="1690688"/>
            <a:ext cx="1404938" cy="10361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979437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5E4A4A-B5A6-1AA4-5D3E-BA2880163A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2419643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ru-RU" sz="8000" b="1" dirty="0">
                <a:solidFill>
                  <a:srgbClr val="00B050"/>
                </a:solidFill>
              </a:rPr>
              <a:t>Шарль Перро</a:t>
            </a:r>
            <a:br>
              <a:rPr lang="ru-RU" sz="8000" b="1" dirty="0">
                <a:solidFill>
                  <a:srgbClr val="00B050"/>
                </a:solidFill>
              </a:rPr>
            </a:br>
            <a:r>
              <a:rPr lang="ru-RU" sz="8000" b="1" dirty="0">
                <a:solidFill>
                  <a:srgbClr val="00B050"/>
                </a:solidFill>
              </a:rPr>
              <a:t>«Синяя Борода»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17A90CB8-F23E-DF1B-2A17-0FFA7374FF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36566" y="2419643"/>
            <a:ext cx="6255434" cy="4557932"/>
          </a:xfrm>
          <a:solidFill>
            <a:srgbClr val="FFC000"/>
          </a:solidFill>
        </p:spPr>
        <p:txBody>
          <a:bodyPr>
            <a:normAutofit/>
          </a:bodyPr>
          <a:lstStyle/>
          <a:p>
            <a:endParaRPr lang="ru-RU" sz="2800" b="1" dirty="0">
              <a:solidFill>
                <a:srgbClr val="00B050"/>
              </a:solidFill>
              <a:latin typeface="Helvetica Neue"/>
            </a:endParaRPr>
          </a:p>
          <a:p>
            <a:r>
              <a:rPr lang="ru-RU" sz="2800" b="1" dirty="0">
                <a:solidFill>
                  <a:srgbClr val="00B050"/>
                </a:solidFill>
                <a:latin typeface="Helvetica Neue"/>
              </a:rPr>
              <a:t>С</a:t>
            </a:r>
            <a:r>
              <a:rPr lang="ru-RU" sz="2800" b="1" i="0" dirty="0">
                <a:solidFill>
                  <a:srgbClr val="00B050"/>
                </a:solidFill>
                <a:effectLst/>
                <a:latin typeface="Helvetica Neue"/>
              </a:rPr>
              <a:t>казка рассказывает про богатого человека, борода которого была синего цвета и все его из-за этого боялись. Одна из девушек решилась выйти за него замуж, он показался ей хорошим человеком и не таким уж и страшным…</a:t>
            </a:r>
            <a:endParaRPr lang="ru-RU" sz="2800" b="1" dirty="0">
              <a:solidFill>
                <a:srgbClr val="00B050"/>
              </a:solidFill>
            </a:endParaRPr>
          </a:p>
        </p:txBody>
      </p:sp>
      <p:pic>
        <p:nvPicPr>
          <p:cNvPr id="9218" name="Picture 2" descr="Сказка Синяя борода читать онлайн | Шарль Перро">
            <a:extLst>
              <a:ext uri="{FF2B5EF4-FFF2-40B4-BE49-F238E27FC236}">
                <a16:creationId xmlns="" xmlns:a16="http://schemas.microsoft.com/office/drawing/2014/main" id="{3163B9A9-413F-89C3-842D-88581033D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19642"/>
            <a:ext cx="5936566" cy="45579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710689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FC0C2CF-987D-DE34-D001-33C8111B9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3429000"/>
          </a:xfrm>
          <a:solidFill>
            <a:srgbClr val="7030A0"/>
          </a:solidFill>
        </p:spPr>
        <p:txBody>
          <a:bodyPr>
            <a:normAutofit/>
          </a:bodyPr>
          <a:lstStyle/>
          <a:p>
            <a:pPr algn="ctr"/>
            <a:r>
              <a:rPr lang="ru-RU" sz="8000" b="1" dirty="0">
                <a:solidFill>
                  <a:srgbClr val="FFFF00"/>
                </a:solidFill>
              </a:rPr>
              <a:t>Оскар Уайльд</a:t>
            </a:r>
            <a:br>
              <a:rPr lang="ru-RU" sz="8000" b="1" dirty="0">
                <a:solidFill>
                  <a:srgbClr val="FFFF00"/>
                </a:solidFill>
              </a:rPr>
            </a:br>
            <a:r>
              <a:rPr lang="ru-RU" sz="8000" b="1" dirty="0">
                <a:solidFill>
                  <a:srgbClr val="FFFF00"/>
                </a:solidFill>
              </a:rPr>
              <a:t>«Злой великан»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02853CE-77A1-A602-DFEA-46A79846939B}"/>
              </a:ext>
            </a:extLst>
          </p:cNvPr>
          <p:cNvSpPr txBox="1"/>
          <p:nvPr/>
        </p:nvSpPr>
        <p:spPr>
          <a:xfrm flipH="1">
            <a:off x="6234112" y="2839747"/>
            <a:ext cx="5957888" cy="4216539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endParaRPr lang="ru-RU" sz="2400" b="0" i="0" dirty="0">
              <a:solidFill>
                <a:srgbClr val="FFFF00"/>
              </a:solidFill>
              <a:effectLst/>
              <a:latin typeface="Source Sans Pro" panose="020B0503030403020204" pitchFamily="34" charset="0"/>
            </a:endParaRPr>
          </a:p>
          <a:p>
            <a:endParaRPr lang="ru-RU" sz="2400" dirty="0">
              <a:solidFill>
                <a:srgbClr val="FFFF00"/>
              </a:solidFill>
              <a:latin typeface="Source Sans Pro" panose="020B0503030403020204" pitchFamily="34" charset="0"/>
            </a:endParaRPr>
          </a:p>
          <a:p>
            <a:endParaRPr lang="ru-RU" sz="2000" b="1" i="0" dirty="0">
              <a:solidFill>
                <a:srgbClr val="FFFF00"/>
              </a:solidFill>
              <a:effectLst/>
              <a:latin typeface="Source Sans Pro" panose="020B0503030403020204" pitchFamily="34" charset="0"/>
            </a:endParaRPr>
          </a:p>
          <a:p>
            <a:endParaRPr lang="ru-RU" sz="2000" b="1" dirty="0">
              <a:solidFill>
                <a:srgbClr val="FFFF00"/>
              </a:solidFill>
              <a:latin typeface="Source Sans Pro" panose="020B0503030403020204" pitchFamily="34" charset="0"/>
            </a:endParaRPr>
          </a:p>
          <a:p>
            <a:endParaRPr lang="ru-RU" sz="2000" b="1" i="0" dirty="0">
              <a:solidFill>
                <a:srgbClr val="FFFF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ru-RU" sz="2000" b="1" i="0" dirty="0">
                <a:solidFill>
                  <a:srgbClr val="FFFF00"/>
                </a:solidFill>
                <a:effectLst/>
                <a:latin typeface="Source Sans Pro" panose="020B0503030403020204" pitchFamily="34" charset="0"/>
              </a:rPr>
              <a:t>Герои сказки живут в волшебном мире, полном опасностей. Их основная задача - примириться с предрассудками, данными природой, для счастливого совместного сосуществования в будущем. Хорошая история про соседские взаимоотношения с незабываемым не самым детским финалом.</a:t>
            </a:r>
            <a:r>
              <a:rPr lang="ru-RU" sz="2000" b="1" dirty="0">
                <a:solidFill>
                  <a:srgbClr val="FFFF00"/>
                </a:solidFill>
              </a:rPr>
              <a:t/>
            </a:r>
            <a:br>
              <a:rPr lang="ru-RU" sz="2000" b="1" dirty="0">
                <a:solidFill>
                  <a:srgbClr val="FFFF00"/>
                </a:solidFill>
              </a:rPr>
            </a:br>
            <a:endParaRPr lang="ru-RU" sz="2000" b="1" dirty="0">
              <a:solidFill>
                <a:srgbClr val="FFFF00"/>
              </a:solidFill>
            </a:endParaRPr>
          </a:p>
        </p:txBody>
      </p:sp>
      <p:pic>
        <p:nvPicPr>
          <p:cNvPr id="10244" name="Picture 4" descr="Оскар Уайльд. Великан-эгоист">
            <a:extLst>
              <a:ext uri="{FF2B5EF4-FFF2-40B4-BE49-F238E27FC236}">
                <a16:creationId xmlns="" xmlns:a16="http://schemas.microsoft.com/office/drawing/2014/main" id="{DBF514CA-57A8-9933-1AAE-90C9AA5CB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00375"/>
            <a:ext cx="6234112" cy="3857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Оскар Уайльд. Великан-эгоист">
            <a:extLst>
              <a:ext uri="{FF2B5EF4-FFF2-40B4-BE49-F238E27FC236}">
                <a16:creationId xmlns="" xmlns:a16="http://schemas.microsoft.com/office/drawing/2014/main" id="{85628135-A6C4-0229-EB0B-F4FB56C9D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6506">
            <a:off x="9353677" y="1718304"/>
            <a:ext cx="2600071" cy="26327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827123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88B8AAD8-15FA-81B3-41B6-865E6D2E4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622" y="985837"/>
            <a:ext cx="9792652" cy="391556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>
                <a:solidFill>
                  <a:srgbClr val="FF0000"/>
                </a:solidFill>
                <a:latin typeface="Arial Black" panose="020B0A04020102020204" pitchFamily="34" charset="0"/>
              </a:rPr>
              <a:t>Спасибо </a:t>
            </a:r>
            <a:br>
              <a:rPr lang="ru-RU" sz="8000" b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8000" b="1" dirty="0">
                <a:solidFill>
                  <a:srgbClr val="FF0000"/>
                </a:solidFill>
                <a:latin typeface="Arial Black" panose="020B0A04020102020204" pitchFamily="34" charset="0"/>
              </a:rPr>
              <a:t>за внимание!</a:t>
            </a:r>
          </a:p>
        </p:txBody>
      </p:sp>
      <p:pic>
        <p:nvPicPr>
          <p:cNvPr id="1032" name="Picture 8" descr="В мире книг и сказок иллюстрация штока. иллюстрации насчитывающей девушка -  79144051">
            <a:extLst>
              <a:ext uri="{FF2B5EF4-FFF2-40B4-BE49-F238E27FC236}">
                <a16:creationId xmlns="" xmlns:a16="http://schemas.microsoft.com/office/drawing/2014/main" id="{62EC0845-A316-00C6-56F9-AB277C655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588" y="2139895"/>
            <a:ext cx="5464175" cy="47181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19704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59C58C52-B250-E3C6-B0B3-8377A03D7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462" y="167640"/>
            <a:ext cx="9290304" cy="65227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036293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3BD41E2-1B39-8D0A-F11A-B0588E02A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550"/>
            <a:ext cx="9948863" cy="71913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  <a:t>Составитель презентации</a:t>
            </a:r>
            <a:b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  <a:t>«Сказки о чудесах и волшебниках» -</a:t>
            </a:r>
            <a:b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  <a:t>библиотекарь детского абонемента </a:t>
            </a:r>
            <a:b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  <a:t>Леонова Марина </a:t>
            </a:r>
            <a:r>
              <a:rPr lang="ru-RU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Рифовна</a:t>
            </a:r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  <a:t>Библиотека семейного чтения </a:t>
            </a:r>
            <a:b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  <a:t>им. П.П. Бажова</a:t>
            </a:r>
            <a:b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  <a:t>2022</a:t>
            </a:r>
          </a:p>
        </p:txBody>
      </p:sp>
    </p:spTree>
    <p:extLst>
      <p:ext uri="{BB962C8B-B14F-4D97-AF65-F5344CB8AC3E}">
        <p14:creationId xmlns="" xmlns:p14="http://schemas.microsoft.com/office/powerpoint/2010/main" val="2777728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A479928-3549-05E2-852B-52B74F1300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3429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lvl="0">
              <a:spcBef>
                <a:spcPts val="1000"/>
              </a:spcBef>
              <a:defRPr/>
            </a:pPr>
            <a:r>
              <a:rPr lang="ru-RU" sz="3100" dirty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ru-RU" sz="31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3100" dirty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ru-RU" sz="31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3100" dirty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ru-RU" sz="31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3100" dirty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ru-RU" sz="31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3100" dirty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ru-RU" sz="31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2700" dirty="0">
                <a:solidFill>
                  <a:srgbClr val="FF0000"/>
                </a:solidFill>
                <a:latin typeface="Arial Black" panose="020B0A04020102020204" pitchFamily="34" charset="0"/>
              </a:rPr>
              <a:t>Дорогие ребята! </a:t>
            </a:r>
            <a:br>
              <a:rPr lang="ru-RU" sz="27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2700" dirty="0">
                <a:solidFill>
                  <a:srgbClr val="FF0000"/>
                </a:solidFill>
                <a:latin typeface="Arial Black" panose="020B0A04020102020204" pitchFamily="34" charset="0"/>
              </a:rPr>
              <a:t>Предлагаем вам прочитать сказки о чудесах и волшебниках известных детских писателей:</a:t>
            </a:r>
            <a:br>
              <a:rPr lang="ru-RU" sz="27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2700" dirty="0">
                <a:solidFill>
                  <a:srgbClr val="FF0000"/>
                </a:solidFill>
                <a:latin typeface="Arial Black" panose="020B0A04020102020204" pitchFamily="34" charset="0"/>
              </a:rPr>
              <a:t>Шарля Перро, братьев Гримм, Ханса Кристиана Андерсена, </a:t>
            </a:r>
            <a:br>
              <a:rPr lang="ru-RU" sz="27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2700" dirty="0">
                <a:solidFill>
                  <a:srgbClr val="FF0000"/>
                </a:solidFill>
                <a:latin typeface="Arial Black" panose="020B0A04020102020204" pitchFamily="34" charset="0"/>
              </a:rPr>
              <a:t>Оскара Уайльда.</a:t>
            </a:r>
            <a:br>
              <a:rPr lang="ru-RU" sz="27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AF2A10C9-AD96-8F7F-49EE-10A4EB49CA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736" y="5998511"/>
            <a:ext cx="10786623" cy="49083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30" name="Picture 6" descr="Рисунок волшебный лес - фото и картинки abrakadabra.fun">
            <a:extLst>
              <a:ext uri="{FF2B5EF4-FFF2-40B4-BE49-F238E27FC236}">
                <a16:creationId xmlns="" xmlns:a16="http://schemas.microsoft.com/office/drawing/2014/main" id="{2722C0D5-6004-EE0A-D608-B052DF052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2598909"/>
            <a:ext cx="5868703" cy="42296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3D Фотообои &quot;Сказочный лес&quot; купить, отзывы, фото, доставка - Совместные  покупки в Якутске">
            <a:extLst>
              <a:ext uri="{FF2B5EF4-FFF2-40B4-BE49-F238E27FC236}">
                <a16:creationId xmlns="" xmlns:a16="http://schemas.microsoft.com/office/drawing/2014/main" id="{D09EEEB9-427F-A109-45BA-FF52A3653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4" y="2598909"/>
            <a:ext cx="6662387" cy="42291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04078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D2407BA1-2151-AEC9-5484-2750714E7C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"/>
            <a:ext cx="12191999" cy="6857998"/>
          </a:xfrm>
          <a:solidFill>
            <a:schemeClr val="accent4"/>
          </a:solidFill>
        </p:spPr>
        <p:txBody>
          <a:bodyPr numCol="2"/>
          <a:lstStyle/>
          <a:p>
            <a:r>
              <a:rPr lang="ru-RU" sz="3600" b="1" dirty="0">
                <a:solidFill>
                  <a:srgbClr val="0070C0"/>
                </a:solidFill>
              </a:rPr>
              <a:t>                                                            Братья Гримм</a:t>
            </a:r>
          </a:p>
          <a:p>
            <a:r>
              <a:rPr lang="ru-RU" sz="3600" b="1" dirty="0">
                <a:solidFill>
                  <a:srgbClr val="0070C0"/>
                </a:solidFill>
              </a:rPr>
              <a:t>                                                               «Королёк и медведь»</a:t>
            </a:r>
          </a:p>
          <a:p>
            <a:r>
              <a:rPr lang="ru-RU" sz="3600" b="1" dirty="0">
                <a:solidFill>
                  <a:srgbClr val="0070C0"/>
                </a:solidFill>
              </a:rPr>
              <a:t>                                                                    </a:t>
            </a:r>
            <a:r>
              <a:rPr lang="ru-RU" b="1" i="0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Сказка «Королёк и Медведь» –              остроумная, поучительная история, которая</a:t>
            </a:r>
            <a:r>
              <a:rPr lang="ru-RU" b="1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учит уважительному отношению к окружающим. Не надо никого унижать и оскорблять. За свои слова придётся отвечать.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8" name="Picture 4" descr="Сказка Королёк и медведь – Гримм – Читать сказку">
            <a:extLst>
              <a:ext uri="{FF2B5EF4-FFF2-40B4-BE49-F238E27FC236}">
                <a16:creationId xmlns="" xmlns:a16="http://schemas.microsoft.com/office/drawing/2014/main" id="{F6111DAD-07D5-BED0-5BF9-BAB3C80C1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949" y="576775"/>
            <a:ext cx="5706794" cy="49658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44921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DA51196-BB90-1075-B40E-C4B0D1B19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ru-RU" sz="5400" b="1" dirty="0">
                <a:solidFill>
                  <a:srgbClr val="0070C0"/>
                </a:solidFill>
                <a:latin typeface="Arial Black" panose="020B0A04020102020204" pitchFamily="34" charset="0"/>
              </a:rPr>
              <a:t>Братья Гримм</a:t>
            </a:r>
            <a:br>
              <a:rPr lang="ru-RU" sz="5400" b="1" dirty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ru-RU" sz="5400" b="1" dirty="0">
                <a:solidFill>
                  <a:srgbClr val="0070C0"/>
                </a:solidFill>
                <a:latin typeface="Arial Black" panose="020B0A04020102020204" pitchFamily="34" charset="0"/>
              </a:rPr>
              <a:t>«Хрустальный шар»</a:t>
            </a:r>
          </a:p>
        </p:txBody>
      </p:sp>
      <p:sp>
        <p:nvSpPr>
          <p:cNvPr id="9" name="AutoShape 4" descr="Сказка Хрустальный шар - Братья Гримм. Читать и слушать онлайн.">
            <a:extLst>
              <a:ext uri="{FF2B5EF4-FFF2-40B4-BE49-F238E27FC236}">
                <a16:creationId xmlns="" xmlns:a16="http://schemas.microsoft.com/office/drawing/2014/main" id="{60D926BA-EC56-0EFA-CE1A-4F1F261A39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1" name="Объект 10">
            <a:extLst>
              <a:ext uri="{FF2B5EF4-FFF2-40B4-BE49-F238E27FC236}">
                <a16:creationId xmlns="" xmlns:a16="http://schemas.microsoft.com/office/drawing/2014/main" id="{EA785784-238E-4457-2B46-140E5D8BAD3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0" y="1690689"/>
            <a:ext cx="5167310" cy="507831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D4BF55B-3DE7-A522-6E12-CBE888C9E3BD}"/>
              </a:ext>
            </a:extLst>
          </p:cNvPr>
          <p:cNvSpPr txBox="1"/>
          <p:nvPr/>
        </p:nvSpPr>
        <p:spPr>
          <a:xfrm>
            <a:off x="5084183" y="1690689"/>
            <a:ext cx="7024690" cy="5078313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i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	</a:t>
            </a:r>
            <a:r>
              <a:rPr lang="ru-RU" sz="3600" b="1" i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В сказке   рассказывается о юноше, который сбежал из дома, боясь того, что мать превратит его в зверя. Решил он спасти очарованную королевну из замка. Через что же ему пришлось пройти…? 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7865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C2897BC-4561-D230-C0E9-D87C97979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-1"/>
            <a:ext cx="12192000" cy="1969477"/>
          </a:xfrm>
          <a:solidFill>
            <a:srgbClr val="FF0000"/>
          </a:solidFill>
        </p:spPr>
        <p:txBody>
          <a:bodyPr/>
          <a:lstStyle/>
          <a:p>
            <a:pPr algn="ctr"/>
            <a:r>
              <a:rPr lang="ru-RU" b="1" dirty="0">
                <a:solidFill>
                  <a:srgbClr val="00B050"/>
                </a:solidFill>
                <a:latin typeface="Arial Black" panose="020B0A04020102020204" pitchFamily="34" charset="0"/>
              </a:rPr>
              <a:t>Братья Гримм</a:t>
            </a:r>
            <a:br>
              <a:rPr lang="ru-RU" b="1" dirty="0">
                <a:solidFill>
                  <a:srgbClr val="00B050"/>
                </a:solidFill>
                <a:latin typeface="Arial Black" panose="020B0A04020102020204" pitchFamily="34" charset="0"/>
              </a:rPr>
            </a:br>
            <a:r>
              <a:rPr lang="ru-RU" b="1" dirty="0">
                <a:solidFill>
                  <a:srgbClr val="00B050"/>
                </a:solidFill>
                <a:latin typeface="Arial Black" panose="020B0A04020102020204" pitchFamily="34" charset="0"/>
              </a:rPr>
              <a:t>«Три счастливца»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3BA06ED-C1B6-EC80-F745-1125B8C132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 flipH="1" flipV="1">
            <a:off x="-633046" y="6344528"/>
            <a:ext cx="120749" cy="46965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3074" name="Picture 2" descr="Три счастливца – Детские сказки и рассказы">
            <a:extLst>
              <a:ext uri="{FF2B5EF4-FFF2-40B4-BE49-F238E27FC236}">
                <a16:creationId xmlns="" xmlns:a16="http://schemas.microsoft.com/office/drawing/2014/main" id="{82DA56CB-1D97-6668-E293-6CBEA4FF1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7784"/>
            <a:ext cx="7033845" cy="52402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8690619-420A-F872-F6C2-B6AF80B0544C}"/>
              </a:ext>
            </a:extLst>
          </p:cNvPr>
          <p:cNvSpPr txBox="1"/>
          <p:nvPr/>
        </p:nvSpPr>
        <p:spPr>
          <a:xfrm>
            <a:off x="7033845" y="1969476"/>
            <a:ext cx="5158155" cy="4401205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i="0" dirty="0">
                <a:solidFill>
                  <a:srgbClr val="00B050"/>
                </a:solidFill>
                <a:effectLst/>
                <a:latin typeface="Verdana" panose="020B0604030504040204" pitchFamily="34" charset="0"/>
              </a:rPr>
              <a:t>Достались трем братьям в наследство от отца петух, коса и кошка. И надумали они, как можно преумножить наследство каждого из них. А как у них это получилось, судить читателю.</a:t>
            </a:r>
            <a:endParaRPr lang="ru-RU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1949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4271B93-0AB9-2AC7-F693-6A140A4B4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690689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ru-RU" b="1" dirty="0">
                <a:solidFill>
                  <a:srgbClr val="00B050"/>
                </a:solidFill>
                <a:latin typeface="Arial Black" panose="020B0A04020102020204" pitchFamily="34" charset="0"/>
              </a:rPr>
              <a:t>Братья Гримм</a:t>
            </a:r>
            <a:br>
              <a:rPr lang="ru-RU" b="1" dirty="0">
                <a:solidFill>
                  <a:srgbClr val="00B050"/>
                </a:solidFill>
                <a:latin typeface="Arial Black" panose="020B0A04020102020204" pitchFamily="34" charset="0"/>
              </a:rPr>
            </a:br>
            <a:r>
              <a:rPr lang="ru-RU" b="1" dirty="0">
                <a:solidFill>
                  <a:srgbClr val="00B050"/>
                </a:solidFill>
                <a:latin typeface="Arial Black" panose="020B0A04020102020204" pitchFamily="34" charset="0"/>
              </a:rPr>
              <a:t>«Верные звери»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094B8456-BE1A-5E28-F40D-854E0A9465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 flipH="1">
            <a:off x="-703385" y="5922499"/>
            <a:ext cx="365760" cy="98474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09DBF582-EF1E-AEEF-B464-36B33DA9BC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486400" y="1681162"/>
            <a:ext cx="6686843" cy="3495675"/>
          </a:xfrm>
          <a:solidFill>
            <a:srgbClr val="FFC000"/>
          </a:solidFill>
        </p:spPr>
        <p:txBody>
          <a:bodyPr>
            <a:normAutofit fontScale="25000" lnSpcReduction="20000"/>
          </a:bodyPr>
          <a:lstStyle/>
          <a:p>
            <a:r>
              <a:rPr lang="ru-RU" sz="1200" dirty="0">
                <a:solidFill>
                  <a:srgbClr val="202124"/>
                </a:solidFill>
                <a:latin typeface="arial" panose="020B0604020202020204" pitchFamily="34" charset="0"/>
              </a:rPr>
              <a:t>  </a:t>
            </a:r>
          </a:p>
          <a:p>
            <a:endParaRPr lang="ru-RU" sz="1200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endParaRPr lang="ru-RU" sz="1200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r>
              <a:rPr lang="ru-RU" sz="12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</a:p>
          <a:p>
            <a:pPr algn="ctr"/>
            <a:r>
              <a:rPr lang="ru-RU" sz="11200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Это сказка о небогатом человеке, который решил на последние свои сбережения странствовать по миру. Сказка учит взаимопомощи. Расскажет о сочувствии, верности и легкомыслии. Герой истратил последние деньги на выкуп мышки, обезьяны и медведя у не очень добрых людей, что же произошло…?</a:t>
            </a:r>
            <a:endParaRPr lang="ru-RU" sz="11200" dirty="0">
              <a:solidFill>
                <a:srgbClr val="00B050"/>
              </a:solidFill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827B4C0B-048C-AE60-53EF-22694C0D11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-1758462" y="6020973"/>
            <a:ext cx="520505" cy="154744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4098" name="Picture 2" descr="Сказка Верные звери - Братья Гримм, читать онлайн">
            <a:extLst>
              <a:ext uri="{FF2B5EF4-FFF2-40B4-BE49-F238E27FC236}">
                <a16:creationId xmlns="" xmlns:a16="http://schemas.microsoft.com/office/drawing/2014/main" id="{6B510348-176E-39CF-66CA-FE1070B2A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7" y="1523266"/>
            <a:ext cx="5467643" cy="51768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CE47D203-E013-AEBA-73D9-8480304C6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110" y="5176837"/>
            <a:ext cx="1529421" cy="16354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="" xmlns:a16="http://schemas.microsoft.com/office/drawing/2014/main" id="{F03AE699-5758-8364-908B-826179E57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6132" y="5222520"/>
            <a:ext cx="2246141" cy="16354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Иллюстрация милый мультфильм серая мышь | Премиум векторы">
            <a:extLst>
              <a:ext uri="{FF2B5EF4-FFF2-40B4-BE49-F238E27FC236}">
                <a16:creationId xmlns="" xmlns:a16="http://schemas.microsoft.com/office/drawing/2014/main" id="{9AFC4366-E600-09DC-6267-7D65EF1BB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782" y="5243365"/>
            <a:ext cx="1456739" cy="14567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97125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8AA6B72-26E4-3F47-D251-A26881A20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ru-RU" sz="5400" b="1" dirty="0">
                <a:solidFill>
                  <a:srgbClr val="FFFF00"/>
                </a:solidFill>
              </a:rPr>
              <a:t>Братья Гримм</a:t>
            </a:r>
            <a:br>
              <a:rPr lang="ru-RU" sz="5400" b="1" dirty="0">
                <a:solidFill>
                  <a:srgbClr val="FFFF00"/>
                </a:solidFill>
              </a:rPr>
            </a:br>
            <a:r>
              <a:rPr lang="ru-RU" sz="5400" b="1" dirty="0">
                <a:solidFill>
                  <a:srgbClr val="FFFF00"/>
                </a:solidFill>
              </a:rPr>
              <a:t>«Бедняк и кот»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5F6DF09-F116-833A-0752-C50D9AB85C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flipV="1">
            <a:off x="-2307100" y="6963507"/>
            <a:ext cx="253218" cy="598846"/>
          </a:xfrm>
          <a:solidFill>
            <a:srgbClr val="00B0F0"/>
          </a:solidFill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12FCD5A-12AE-A250-AB34-C59A144612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-1012874" y="6963507"/>
            <a:ext cx="1012874" cy="309489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2044F25C-754C-829A-D24A-AA3730771C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 rot="10800000" flipV="1">
            <a:off x="6172200" y="1491176"/>
            <a:ext cx="6019800" cy="3840480"/>
          </a:xfrm>
          <a:solidFill>
            <a:srgbClr val="00B0F0"/>
          </a:solidFill>
        </p:spPr>
        <p:txBody>
          <a:bodyPr>
            <a:normAutofit fontScale="92500" lnSpcReduction="10000"/>
          </a:bodyPr>
          <a:lstStyle/>
          <a:p>
            <a:pPr algn="just"/>
            <a:r>
              <a:rPr lang="ru-RU" i="0" dirty="0">
                <a:solidFill>
                  <a:srgbClr val="FFFF00"/>
                </a:solidFill>
                <a:effectLst/>
                <a:latin typeface="Verdana" panose="020B0604030504040204" pitchFamily="34" charset="0"/>
              </a:rPr>
              <a:t>	Работали на мельнице три батрака. Но хозяин был стар, устал он работать и поставил перед батраками условие: кто приведет ему лучшего коня, тому и достанется мельница, ну и мельник при новом хозяине доживать свой век будет. Двое старших батраков посчитали младшего обузой себе и оставили в пещере ночью, чтобы не мешал им в поисках. Но встретилась ему кошечка, после чего и начались его приключения.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122" name="Picture 2" descr="Бедный работник с мельницы и кошечка — Братья Гримм, читать сказку онлайн">
            <a:extLst>
              <a:ext uri="{FF2B5EF4-FFF2-40B4-BE49-F238E27FC236}">
                <a16:creationId xmlns="" xmlns:a16="http://schemas.microsoft.com/office/drawing/2014/main" id="{E345AD0B-E36F-CD90-9996-59314B0E6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1526344"/>
            <a:ext cx="6096001" cy="53316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018932CB-2FBE-2713-322D-BA39D5823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802" y="5331657"/>
            <a:ext cx="2548596" cy="14454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23660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DF5F26-B6FF-1789-B420-92BE77414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FFFF00"/>
                </a:solidFill>
              </a:rPr>
              <a:t> </a:t>
            </a:r>
            <a:r>
              <a:rPr lang="ru-RU" sz="4800" b="1" dirty="0">
                <a:solidFill>
                  <a:srgbClr val="FFFF00"/>
                </a:solidFill>
                <a:latin typeface="Arial Black" panose="020B0A04020102020204" pitchFamily="34" charset="0"/>
              </a:rPr>
              <a:t>Братья Гримм </a:t>
            </a:r>
            <a:br>
              <a:rPr lang="ru-RU" sz="4800" b="1" dirty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ru-RU" sz="4800" b="1" dirty="0">
                <a:solidFill>
                  <a:srgbClr val="FFFF00"/>
                </a:solidFill>
                <a:latin typeface="Arial Black" panose="020B0A04020102020204" pitchFamily="34" charset="0"/>
              </a:rPr>
              <a:t>«Король Дроздобород»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1CE7AF2-3C87-41FD-A5C1-C2C4800F8C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 flipH="1" flipV="1">
            <a:off x="6682154" y="2954213"/>
            <a:ext cx="18287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50BE48BD-FD94-4E0C-8F4F-9EBBC67940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 flipH="1">
            <a:off x="6977573" y="6326944"/>
            <a:ext cx="112543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3074" name="Picture 2">
            <a:extLst>
              <a:ext uri="{FF2B5EF4-FFF2-40B4-BE49-F238E27FC236}">
                <a16:creationId xmlns="" xmlns:a16="http://schemas.microsoft.com/office/drawing/2014/main" id="{BB1749F8-CD0D-637A-6F9A-9001C544C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0689"/>
            <a:ext cx="6977573" cy="52629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BB15B24-5915-31E2-1A66-C66FEF9C764A}"/>
              </a:ext>
            </a:extLst>
          </p:cNvPr>
          <p:cNvSpPr txBox="1"/>
          <p:nvPr/>
        </p:nvSpPr>
        <p:spPr>
          <a:xfrm>
            <a:off x="6977573" y="1690689"/>
            <a:ext cx="5214427" cy="2677656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endParaRPr lang="ru-RU" sz="2400" b="1" i="0" dirty="0"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  <a:p>
            <a:pPr algn="ctr"/>
            <a:r>
              <a:rPr lang="ru-RU" sz="2400" b="1" i="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Романтическая история  про своенравную красавицу-принцессу, которая потешалась над недостатками всех, кто просил её руки</a:t>
            </a:r>
            <a:r>
              <a:rPr lang="ru-RU" sz="2400" b="0" i="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. </a:t>
            </a:r>
            <a:endParaRPr lang="ru-RU" sz="24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Король-Дроздовик (Братья Гримм) краткое содержание для читательского  дневника">
            <a:extLst>
              <a:ext uri="{FF2B5EF4-FFF2-40B4-BE49-F238E27FC236}">
                <a16:creationId xmlns="" xmlns:a16="http://schemas.microsoft.com/office/drawing/2014/main" id="{00AE6FF1-2EB6-26D5-B05F-49E893DAE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724" y="4368345"/>
            <a:ext cx="2456487" cy="24752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455881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468</Words>
  <Application>Microsoft Office PowerPoint</Application>
  <PresentationFormat>Произвольный</PresentationFormat>
  <Paragraphs>64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МБУ «Карпинская ЦБС»  библиотека семейного чтения им. П. П. Бажова  6 +</vt:lpstr>
      <vt:lpstr>Слайд 2</vt:lpstr>
      <vt:lpstr>     Дорогие ребята!  Предлагаем вам прочитать сказки о чудесах и волшебниках известных детских писателей: Шарля Перро, братьев Гримм, Ханса Кристиана Андерсена,  Оскара Уайльда.  </vt:lpstr>
      <vt:lpstr>Слайд 4</vt:lpstr>
      <vt:lpstr>Братья Гримм «Хрустальный шар»</vt:lpstr>
      <vt:lpstr>Братья Гримм «Три счастливца»</vt:lpstr>
      <vt:lpstr>Братья Гримм «Верные звери»</vt:lpstr>
      <vt:lpstr>Братья Гримм «Бедняк и кот»</vt:lpstr>
      <vt:lpstr> Братья Гримм  «Король Дроздобород»</vt:lpstr>
      <vt:lpstr>Братья Гримм «Чудесный цветок»</vt:lpstr>
      <vt:lpstr>Братья Гримм «Семь воронов»</vt:lpstr>
      <vt:lpstr>Братья Гримм «Сладкая каша»</vt:lpstr>
      <vt:lpstr>Ханс Кристиан Андерсен «Дюймовочка»</vt:lpstr>
      <vt:lpstr>Ханс Кристиан Андерсен «Ганс Чурбан»</vt:lpstr>
      <vt:lpstr>Ханс Кристиан Андерсен «Сундук – самолёт»</vt:lpstr>
      <vt:lpstr>Шарль Перро «Золушка»</vt:lpstr>
      <vt:lpstr>Шарль Перро «Синяя Борода»</vt:lpstr>
      <vt:lpstr>Оскар Уайльд «Злой великан»</vt:lpstr>
      <vt:lpstr>Спасибо  за внимание!</vt:lpstr>
      <vt:lpstr>        Составитель презентации «Сказки о чудесах и волшебниках» - библиотекарь детского абонемента  Леонова Марина Рифовна   Библиотека семейного чтения  им. П.П. Бажова  2022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Alla-Y</cp:lastModifiedBy>
  <cp:revision>32</cp:revision>
  <dcterms:created xsi:type="dcterms:W3CDTF">2022-11-02T12:32:22Z</dcterms:created>
  <dcterms:modified xsi:type="dcterms:W3CDTF">2022-12-12T09:24:59Z</dcterms:modified>
</cp:coreProperties>
</file>